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sldIdLst>
    <p:sldId id="256" r:id="rId2"/>
    <p:sldId id="325" r:id="rId3"/>
    <p:sldId id="319" r:id="rId4"/>
    <p:sldId id="320" r:id="rId5"/>
    <p:sldId id="321" r:id="rId6"/>
    <p:sldId id="323" r:id="rId7"/>
    <p:sldId id="324" r:id="rId8"/>
    <p:sldId id="326" r:id="rId9"/>
    <p:sldId id="277" r:id="rId10"/>
    <p:sldId id="298" r:id="rId11"/>
    <p:sldId id="299" r:id="rId12"/>
    <p:sldId id="279" r:id="rId13"/>
    <p:sldId id="280" r:id="rId14"/>
    <p:sldId id="330" r:id="rId15"/>
    <p:sldId id="281" r:id="rId16"/>
    <p:sldId id="331" r:id="rId17"/>
    <p:sldId id="282" r:id="rId18"/>
    <p:sldId id="327" r:id="rId19"/>
    <p:sldId id="332" r:id="rId20"/>
    <p:sldId id="328" r:id="rId21"/>
    <p:sldId id="333" r:id="rId22"/>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360" y="7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0595" name="Rectangle 3"/>
          <p:cNvSpPr>
            <a:spLocks noGrp="1" noChangeArrowheads="1"/>
          </p:cNvSpPr>
          <p:nvPr>
            <p:ph type="dt" idx="1"/>
          </p:nvPr>
        </p:nvSpPr>
        <p:spPr bwMode="auto">
          <a:xfrm>
            <a:off x="1588"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110597"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0598" name="Rectangle 6"/>
          <p:cNvSpPr>
            <a:spLocks noGrp="1" noChangeArrowheads="1"/>
          </p:cNvSpPr>
          <p:nvPr>
            <p:ph type="ftr" sz="quarter" idx="4"/>
          </p:nvPr>
        </p:nvSpPr>
        <p:spPr bwMode="auto">
          <a:xfrm>
            <a:off x="381635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110599" name="Rectangle 7"/>
          <p:cNvSpPr>
            <a:spLocks noGrp="1" noChangeArrowheads="1"/>
          </p:cNvSpPr>
          <p:nvPr>
            <p:ph type="sldNum" sz="quarter" idx="5"/>
          </p:nvPr>
        </p:nvSpPr>
        <p:spPr bwMode="auto">
          <a:xfrm>
            <a:off x="1588"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457327CF-A62C-449F-A139-8EDC8CC93D6A}"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4243521-4ED0-48D2-BF01-2A06BDCCF35C}" type="slidenum">
              <a:rPr lang="ar-SA" smtClean="0"/>
              <a:pPr/>
              <a:t>10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89A4F52-6359-4D75-9DFE-1F50F432F70C}" type="slidenum">
              <a:rPr lang="ar-SA" smtClean="0"/>
              <a:pPr/>
              <a:t>11</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ar-IQ"/>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ar-IQ"/>
              </a:p>
            </p:txBody>
          </p:sp>
        </p:grpSp>
      </p:grpSp>
      <p:sp>
        <p:nvSpPr>
          <p:cNvPr id="12391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2391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C6B57E1E-BAF0-4C66-A3CC-29AE6515A8F2}"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4B0B451-4EA2-46C4-85D1-E8B00B08899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1DBCC32-4844-4810-AB71-31A424AB302E}"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2D9B6DD-6D44-4152-BAD9-B431EBFCB93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2D889B-2FB2-4811-A7A2-5AA646CB423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DA660AD-3558-42FA-821D-2E95AC1366F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E6C0FF0-792A-44BA-9FA5-F65F8A9D27C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6877EA7-8198-4746-8A6B-6D90BF69B95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D0B45129-C6E4-441F-B41F-A519F1C50CA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5BA0C31-ECAB-4C51-97E9-8CCEA414801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F121D93-17D0-49C9-B0C7-EB873FFD6C7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2288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2288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288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ar-IQ"/>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12289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2289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E4A7BCF-D558-4A42-A15B-21A54D0F9E7C}" type="slidenum">
              <a:rPr lang="ar-SA"/>
              <a:pPr>
                <a:defRPr/>
              </a:pPr>
              <a:t>‹#›</a:t>
            </a:fld>
            <a:endParaRPr lang="en-US"/>
          </a:p>
        </p:txBody>
      </p:sp>
      <p:sp>
        <p:nvSpPr>
          <p:cNvPr id="12289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ar-IQ"/>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pitchFamily="34" charset="0"/>
        </a:defRPr>
      </a:lvl2pPr>
      <a:lvl3pPr algn="l" rtl="1" eaLnBrk="0" fontAlgn="base" hangingPunct="0">
        <a:spcBef>
          <a:spcPct val="0"/>
        </a:spcBef>
        <a:spcAft>
          <a:spcPct val="0"/>
        </a:spcAft>
        <a:defRPr sz="4200">
          <a:solidFill>
            <a:schemeClr val="tx2"/>
          </a:solidFill>
          <a:latin typeface="Times New Roman" pitchFamily="18" charset="0"/>
          <a:cs typeface="Arial" pitchFamily="34" charset="0"/>
        </a:defRPr>
      </a:lvl3pPr>
      <a:lvl4pPr algn="l" rtl="1" eaLnBrk="0" fontAlgn="base" hangingPunct="0">
        <a:spcBef>
          <a:spcPct val="0"/>
        </a:spcBef>
        <a:spcAft>
          <a:spcPct val="0"/>
        </a:spcAft>
        <a:defRPr sz="4200">
          <a:solidFill>
            <a:schemeClr val="tx2"/>
          </a:solidFill>
          <a:latin typeface="Times New Roman" pitchFamily="18" charset="0"/>
          <a:cs typeface="Arial" pitchFamily="34" charset="0"/>
        </a:defRPr>
      </a:lvl4pPr>
      <a:lvl5pPr algn="l" rtl="1" eaLnBrk="0" fontAlgn="base" hangingPunct="0">
        <a:spcBef>
          <a:spcPct val="0"/>
        </a:spcBef>
        <a:spcAft>
          <a:spcPct val="0"/>
        </a:spcAft>
        <a:defRPr sz="4200">
          <a:solidFill>
            <a:schemeClr val="tx2"/>
          </a:solidFill>
          <a:latin typeface="Times New Roman" pitchFamily="18" charset="0"/>
          <a:cs typeface="Arial" pitchFamily="34" charset="0"/>
        </a:defRPr>
      </a:lvl5pPr>
      <a:lvl6pPr marL="457200" algn="l" rtl="1" fontAlgn="base">
        <a:spcBef>
          <a:spcPct val="0"/>
        </a:spcBef>
        <a:spcAft>
          <a:spcPct val="0"/>
        </a:spcAft>
        <a:defRPr sz="4200">
          <a:solidFill>
            <a:schemeClr val="tx2"/>
          </a:solidFill>
          <a:latin typeface="Times New Roman" pitchFamily="18" charset="0"/>
          <a:cs typeface="Arial" pitchFamily="34" charset="0"/>
        </a:defRPr>
      </a:lvl6pPr>
      <a:lvl7pPr marL="914400" algn="l" rtl="1" fontAlgn="base">
        <a:spcBef>
          <a:spcPct val="0"/>
        </a:spcBef>
        <a:spcAft>
          <a:spcPct val="0"/>
        </a:spcAft>
        <a:defRPr sz="4200">
          <a:solidFill>
            <a:schemeClr val="tx2"/>
          </a:solidFill>
          <a:latin typeface="Times New Roman" pitchFamily="18" charset="0"/>
          <a:cs typeface="Arial" pitchFamily="34" charset="0"/>
        </a:defRPr>
      </a:lvl7pPr>
      <a:lvl8pPr marL="1371600" algn="l" rtl="1" fontAlgn="base">
        <a:spcBef>
          <a:spcPct val="0"/>
        </a:spcBef>
        <a:spcAft>
          <a:spcPct val="0"/>
        </a:spcAft>
        <a:defRPr sz="4200">
          <a:solidFill>
            <a:schemeClr val="tx2"/>
          </a:solidFill>
          <a:latin typeface="Times New Roman" pitchFamily="18" charset="0"/>
          <a:cs typeface="Arial" pitchFamily="34" charset="0"/>
        </a:defRPr>
      </a:lvl8pPr>
      <a:lvl9pPr marL="1828800" algn="l" rtl="1"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noFill/>
        </p:spPr>
        <p:txBody>
          <a:bodyPr/>
          <a:lstStyle/>
          <a:p>
            <a:pPr eaLnBrk="1" hangingPunct="1"/>
            <a:r>
              <a:rPr lang="en-US" dirty="0" smtClean="0"/>
              <a:t>Histology</a:t>
            </a:r>
          </a:p>
        </p:txBody>
      </p:sp>
      <p:sp>
        <p:nvSpPr>
          <p:cNvPr id="3075" name="Rectangle 3"/>
          <p:cNvSpPr>
            <a:spLocks noGrp="1" noChangeArrowheads="1"/>
          </p:cNvSpPr>
          <p:nvPr>
            <p:ph type="subTitle" idx="1"/>
          </p:nvPr>
        </p:nvSpPr>
        <p:spPr/>
        <p:txBody>
          <a:bodyPr/>
          <a:lstStyle/>
          <a:p>
            <a:pPr eaLnBrk="1" hangingPunct="1"/>
            <a:r>
              <a:rPr lang="en-US" dirty="0" smtClean="0">
                <a:latin typeface="+mj-lt"/>
              </a:rPr>
              <a:t>Connective tissue</a:t>
            </a:r>
          </a:p>
          <a:p>
            <a:pPr eaLnBrk="1" hangingPunct="1"/>
            <a:r>
              <a:rPr lang="en-US" dirty="0" smtClean="0"/>
              <a:t>By: </a:t>
            </a:r>
            <a:r>
              <a:rPr lang="en-US" sz="2000" i="1" dirty="0" smtClean="0">
                <a:solidFill>
                  <a:srgbClr val="C00000"/>
                </a:solidFill>
              </a:rPr>
              <a:t>Dr. Ammar Ismail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400" i="1" dirty="0" smtClean="0"/>
              <a:t>Pigmental cells :</a:t>
            </a:r>
            <a:endParaRPr lang="en-US" sz="4400" dirty="0" smtClean="0"/>
          </a:p>
        </p:txBody>
      </p:sp>
      <p:sp>
        <p:nvSpPr>
          <p:cNvPr id="21508" name="Text Box 4"/>
          <p:cNvSpPr txBox="1">
            <a:spLocks noChangeArrowheads="1"/>
          </p:cNvSpPr>
          <p:nvPr/>
        </p:nvSpPr>
        <p:spPr bwMode="auto">
          <a:xfrm>
            <a:off x="990600" y="1752600"/>
            <a:ext cx="7543800" cy="1938992"/>
          </a:xfrm>
          <a:prstGeom prst="rect">
            <a:avLst/>
          </a:prstGeom>
          <a:noFill/>
          <a:ln w="9525">
            <a:noFill/>
            <a:miter lim="800000"/>
            <a:headEnd/>
            <a:tailEnd/>
          </a:ln>
        </p:spPr>
        <p:txBody>
          <a:bodyPr wrap="square">
            <a:spAutoFit/>
          </a:bodyPr>
          <a:lstStyle/>
          <a:p>
            <a:pPr rtl="1"/>
            <a:r>
              <a:rPr lang="en-US" sz="2400" i="1" dirty="0" smtClean="0"/>
              <a:t>The cells are oval , large , have process and there cytoplasm have melanin granules , its found in the cornea </a:t>
            </a:r>
            <a:r>
              <a:rPr lang="en-US" sz="2400" i="1" smtClean="0"/>
              <a:t>&amp; </a:t>
            </a:r>
            <a:r>
              <a:rPr lang="en-US" sz="2400" i="1" smtClean="0"/>
              <a:t>retina </a:t>
            </a:r>
            <a:r>
              <a:rPr lang="en-US" sz="2400" i="1" dirty="0" smtClean="0"/>
              <a:t>of eye </a:t>
            </a:r>
            <a:endParaRPr lang="en-US" sz="2400" dirty="0" smtClean="0"/>
          </a:p>
          <a:p>
            <a:endParaRPr lang="en-US" sz="2400" dirty="0">
              <a:latin typeface="Times New Roman" pitchFamily="18" charset="0"/>
            </a:endParaRPr>
          </a:p>
          <a:p>
            <a:endParaRPr lang="en-US" sz="2400" dirty="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28600"/>
            <a:ext cx="8229600" cy="1143000"/>
          </a:xfrm>
        </p:spPr>
        <p:txBody>
          <a:bodyPr/>
          <a:lstStyle/>
          <a:p>
            <a:pPr eaLnBrk="1" hangingPunct="1"/>
            <a:r>
              <a:rPr lang="en-US" i="1" dirty="0" smtClean="0"/>
              <a:t>Classification of connective tissue :</a:t>
            </a:r>
            <a:r>
              <a:rPr lang="en-US" dirty="0" smtClean="0"/>
              <a:t/>
            </a:r>
            <a:br>
              <a:rPr lang="en-US" dirty="0" smtClean="0"/>
            </a:br>
            <a:r>
              <a:rPr lang="en-US" dirty="0" smtClean="0"/>
              <a:t> </a:t>
            </a:r>
          </a:p>
        </p:txBody>
      </p:sp>
      <p:graphicFrame>
        <p:nvGraphicFramePr>
          <p:cNvPr id="11" name="Table 10"/>
          <p:cNvGraphicFramePr>
            <a:graphicFrameLocks noGrp="1"/>
          </p:cNvGraphicFramePr>
          <p:nvPr/>
        </p:nvGraphicFramePr>
        <p:xfrm>
          <a:off x="192909" y="1371600"/>
          <a:ext cx="8493891" cy="2667000"/>
        </p:xfrm>
        <a:graphic>
          <a:graphicData uri="http://schemas.openxmlformats.org/drawingml/2006/table">
            <a:tbl>
              <a:tblPr rtl="1" firstRow="1" bandRow="1">
                <a:tableStyleId>{5C22544A-7EE6-4342-B048-85BDC9FD1C3A}</a:tableStyleId>
              </a:tblPr>
              <a:tblGrid>
                <a:gridCol w="793668"/>
                <a:gridCol w="1065810"/>
                <a:gridCol w="1478478"/>
                <a:gridCol w="208280"/>
                <a:gridCol w="814976"/>
                <a:gridCol w="866900"/>
                <a:gridCol w="786046"/>
                <a:gridCol w="215670"/>
                <a:gridCol w="919348"/>
                <a:gridCol w="1344715"/>
              </a:tblGrid>
              <a:tr h="370840">
                <a:tc>
                  <a:txBody>
                    <a:bodyPr/>
                    <a:lstStyle/>
                    <a:p>
                      <a:pPr rtl="1"/>
                      <a:endParaRPr lang="ar-IQ" dirty="0"/>
                    </a:p>
                  </a:txBody>
                  <a:tcPr/>
                </a:tc>
                <a:tc gridSpan="2">
                  <a:txBody>
                    <a:bodyPr/>
                    <a:lstStyle/>
                    <a:p>
                      <a:pPr rtl="1"/>
                      <a:r>
                        <a:rPr lang="en-US" dirty="0" smtClean="0"/>
                        <a:t>Special </a:t>
                      </a:r>
                      <a:r>
                        <a:rPr lang="en-US" dirty="0" err="1" smtClean="0"/>
                        <a:t>c.t</a:t>
                      </a:r>
                      <a:r>
                        <a:rPr lang="en-US" dirty="0" smtClean="0"/>
                        <a:t>.</a:t>
                      </a:r>
                      <a:endParaRPr lang="ar-IQ" dirty="0"/>
                    </a:p>
                  </a:txBody>
                  <a:tcPr/>
                </a:tc>
                <a:tc hMerge="1">
                  <a:txBody>
                    <a:bodyPr/>
                    <a:lstStyle/>
                    <a:p>
                      <a:pPr rtl="1"/>
                      <a:endParaRPr lang="ar-IQ"/>
                    </a:p>
                  </a:txBody>
                  <a:tcPr/>
                </a:tc>
                <a:tc>
                  <a:txBody>
                    <a:bodyPr/>
                    <a:lstStyle/>
                    <a:p>
                      <a:pPr rtl="1"/>
                      <a:endParaRPr lang="ar-IQ" dirty="0"/>
                    </a:p>
                  </a:txBody>
                  <a:tcPr/>
                </a:tc>
                <a:tc gridSpan="3">
                  <a:txBody>
                    <a:bodyPr/>
                    <a:lstStyle/>
                    <a:p>
                      <a:pPr rtl="1"/>
                      <a:r>
                        <a:rPr lang="en-US" dirty="0" smtClean="0"/>
                        <a:t>Proper c. t. </a:t>
                      </a:r>
                      <a:endParaRPr lang="ar-IQ" dirty="0"/>
                    </a:p>
                  </a:txBody>
                  <a:tcPr/>
                </a:tc>
                <a:tc hMerge="1">
                  <a:txBody>
                    <a:bodyPr/>
                    <a:lstStyle/>
                    <a:p>
                      <a:pPr rtl="1"/>
                      <a:endParaRPr lang="ar-IQ"/>
                    </a:p>
                  </a:txBody>
                  <a:tcPr/>
                </a:tc>
                <a:tc hMerge="1">
                  <a:txBody>
                    <a:bodyPr/>
                    <a:lstStyle/>
                    <a:p>
                      <a:pPr rtl="1"/>
                      <a:endParaRPr lang="ar-IQ"/>
                    </a:p>
                  </a:txBody>
                  <a:tcPr/>
                </a:tc>
                <a:tc>
                  <a:txBody>
                    <a:bodyPr/>
                    <a:lstStyle/>
                    <a:p>
                      <a:pPr rtl="1"/>
                      <a:endParaRPr lang="ar-IQ" dirty="0"/>
                    </a:p>
                  </a:txBody>
                  <a:tcPr/>
                </a:tc>
                <a:tc gridSpan="2">
                  <a:txBody>
                    <a:bodyPr/>
                    <a:lstStyle/>
                    <a:p>
                      <a:pPr rtl="1"/>
                      <a:r>
                        <a:rPr lang="en-US" i="1" dirty="0" smtClean="0"/>
                        <a:t>Embryonic </a:t>
                      </a:r>
                      <a:r>
                        <a:rPr lang="en-US" i="1" dirty="0" err="1" smtClean="0"/>
                        <a:t>c.t</a:t>
                      </a:r>
                      <a:endParaRPr lang="ar-IQ" dirty="0"/>
                    </a:p>
                  </a:txBody>
                  <a:tcPr/>
                </a:tc>
                <a:tc hMerge="1">
                  <a:txBody>
                    <a:bodyPr/>
                    <a:lstStyle/>
                    <a:p>
                      <a:pPr rtl="1"/>
                      <a:endParaRPr lang="ar-IQ"/>
                    </a:p>
                  </a:txBody>
                  <a:tcPr/>
                </a:tc>
              </a:tr>
              <a:tr h="370840">
                <a:tc>
                  <a:txBody>
                    <a:bodyPr/>
                    <a:lstStyle/>
                    <a:p>
                      <a:pPr rtl="1"/>
                      <a:r>
                        <a:rPr lang="en-US" sz="1400" dirty="0" smtClean="0"/>
                        <a:t>Blood</a:t>
                      </a:r>
                      <a:endParaRPr lang="ar-IQ" sz="1400" dirty="0"/>
                    </a:p>
                  </a:txBody>
                  <a:tcPr/>
                </a:tc>
                <a:tc>
                  <a:txBody>
                    <a:bodyPr/>
                    <a:lstStyle/>
                    <a:p>
                      <a:pPr rtl="1"/>
                      <a:r>
                        <a:rPr lang="en-US" sz="1400" dirty="0" smtClean="0"/>
                        <a:t>cartilage</a:t>
                      </a:r>
                      <a:endParaRPr lang="ar-IQ" sz="1400" dirty="0"/>
                    </a:p>
                  </a:txBody>
                  <a:tcPr/>
                </a:tc>
                <a:tc>
                  <a:txBody>
                    <a:bodyPr/>
                    <a:lstStyle/>
                    <a:p>
                      <a:pPr rtl="1"/>
                      <a:r>
                        <a:rPr lang="en-US" sz="1400" dirty="0" smtClean="0"/>
                        <a:t>Bone</a:t>
                      </a:r>
                      <a:endParaRPr lang="ar-IQ" sz="1400" dirty="0"/>
                    </a:p>
                  </a:txBody>
                  <a:tcPr/>
                </a:tc>
                <a:tc>
                  <a:txBody>
                    <a:bodyPr/>
                    <a:lstStyle/>
                    <a:p>
                      <a:endParaRPr lang="ar-IQ" dirty="0"/>
                    </a:p>
                  </a:txBody>
                  <a:tcPr/>
                </a:tc>
                <a:tc>
                  <a:txBody>
                    <a:bodyPr/>
                    <a:lstStyle/>
                    <a:p>
                      <a:r>
                        <a:rPr lang="en-US" sz="1400" dirty="0" smtClean="0"/>
                        <a:t>Loose</a:t>
                      </a:r>
                      <a:endParaRPr lang="ar-IQ" sz="1400" dirty="0"/>
                    </a:p>
                  </a:txBody>
                  <a:tcPr/>
                </a:tc>
                <a:tc gridSpan="2">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400" dirty="0" smtClean="0"/>
                        <a:t>Dense c. t.</a:t>
                      </a:r>
                      <a:endParaRPr lang="ar-IQ" sz="1400" dirty="0" smtClean="0"/>
                    </a:p>
                    <a:p>
                      <a:endParaRPr lang="ar-IQ" sz="1400" dirty="0"/>
                    </a:p>
                  </a:txBody>
                  <a:tcPr/>
                </a:tc>
                <a:tc hMerge="1">
                  <a:txBody>
                    <a:bodyPr/>
                    <a:lstStyle/>
                    <a:p>
                      <a:pPr rtl="1"/>
                      <a:endParaRPr lang="ar-IQ"/>
                    </a:p>
                  </a:txBody>
                  <a:tcPr/>
                </a:tc>
                <a:tc>
                  <a:txBody>
                    <a:bodyPr/>
                    <a:lstStyle/>
                    <a:p>
                      <a:pPr rtl="1"/>
                      <a:endParaRPr lang="ar-IQ" sz="1400" dirty="0"/>
                    </a:p>
                  </a:txBody>
                  <a:tcPr/>
                </a:tc>
                <a:tc>
                  <a:txBody>
                    <a:bodyPr/>
                    <a:lstStyle/>
                    <a:p>
                      <a:pPr rtl="1"/>
                      <a:r>
                        <a:rPr lang="en-US" sz="1400" i="1" dirty="0" smtClean="0"/>
                        <a:t>Mucoidal</a:t>
                      </a:r>
                      <a:endParaRPr lang="ar-IQ" sz="1400" dirty="0"/>
                    </a:p>
                  </a:txBody>
                  <a:tcPr/>
                </a:tc>
                <a:tc>
                  <a:txBody>
                    <a:bodyPr/>
                    <a:lstStyle/>
                    <a:p>
                      <a:pPr rtl="1"/>
                      <a:r>
                        <a:rPr lang="en-US" sz="1400" i="1" dirty="0" smtClean="0"/>
                        <a:t>Mesenchymal </a:t>
                      </a:r>
                      <a:endParaRPr lang="ar-IQ" sz="1400" dirty="0"/>
                    </a:p>
                  </a:txBody>
                  <a:tcPr/>
                </a:tc>
              </a:tr>
              <a:tr h="370840">
                <a:tc>
                  <a:txBody>
                    <a:bodyPr/>
                    <a:lstStyle/>
                    <a:p>
                      <a:pPr rtl="1"/>
                      <a:endParaRPr lang="ar-IQ" dirty="0"/>
                    </a:p>
                  </a:txBody>
                  <a:tcPr/>
                </a:tc>
                <a:tc>
                  <a:txBody>
                    <a:bodyPr/>
                    <a:lstStyle/>
                    <a:p>
                      <a:pPr rtl="1"/>
                      <a:r>
                        <a:rPr lang="en-US" sz="1400" dirty="0" smtClean="0"/>
                        <a:t>hyaline</a:t>
                      </a:r>
                      <a:endParaRPr lang="ar-IQ" sz="1400" dirty="0"/>
                    </a:p>
                  </a:txBody>
                  <a:tcPr/>
                </a:tc>
                <a:tc>
                  <a:txBody>
                    <a:bodyPr/>
                    <a:lstStyle/>
                    <a:p>
                      <a:pPr rtl="1"/>
                      <a:r>
                        <a:rPr lang="en-US" sz="1400" dirty="0" smtClean="0"/>
                        <a:t>spongy</a:t>
                      </a:r>
                      <a:endParaRPr lang="ar-IQ" sz="1400" dirty="0"/>
                    </a:p>
                  </a:txBody>
                  <a:tcPr/>
                </a:tc>
                <a:tc>
                  <a:txBody>
                    <a:bodyPr/>
                    <a:lstStyle/>
                    <a:p>
                      <a:pPr rtl="1"/>
                      <a:endParaRPr lang="ar-IQ" dirty="0"/>
                    </a:p>
                  </a:txBody>
                  <a:tcPr/>
                </a:tc>
                <a:tc>
                  <a:txBody>
                    <a:bodyPr/>
                    <a:lstStyle/>
                    <a:p>
                      <a:pPr rtl="1"/>
                      <a:r>
                        <a:rPr lang="en-US" sz="1400" i="1" dirty="0" smtClean="0"/>
                        <a:t>areolar </a:t>
                      </a:r>
                      <a:endParaRPr lang="ar-IQ" sz="14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400" dirty="0" smtClean="0"/>
                        <a:t>irregular</a:t>
                      </a:r>
                      <a:endParaRPr lang="ar-IQ" sz="1400" dirty="0" smtClean="0"/>
                    </a:p>
                    <a:p>
                      <a:pPr rtl="1"/>
                      <a:endParaRPr lang="ar-IQ" sz="1400" dirty="0"/>
                    </a:p>
                  </a:txBody>
                  <a:tcPr/>
                </a:tc>
                <a:tc>
                  <a:txBody>
                    <a:bodyPr/>
                    <a:lstStyle/>
                    <a:p>
                      <a:pPr rtl="1"/>
                      <a:r>
                        <a:rPr lang="en-US" sz="1400" dirty="0" smtClean="0"/>
                        <a:t>regular</a:t>
                      </a:r>
                      <a:endParaRPr lang="ar-IQ" sz="1400" dirty="0"/>
                    </a:p>
                  </a:txBody>
                  <a:tcPr/>
                </a:tc>
                <a:tc>
                  <a:txBody>
                    <a:bodyPr/>
                    <a:lstStyle/>
                    <a:p>
                      <a:pPr rtl="1"/>
                      <a:endParaRPr lang="ar-IQ" sz="1400"/>
                    </a:p>
                  </a:txBody>
                  <a:tcPr/>
                </a:tc>
                <a:tc gridSpan="2">
                  <a:txBody>
                    <a:bodyPr/>
                    <a:lstStyle/>
                    <a:p>
                      <a:pPr rtl="1"/>
                      <a:endParaRPr lang="ar-IQ" sz="1400" dirty="0"/>
                    </a:p>
                  </a:txBody>
                  <a:tcPr/>
                </a:tc>
                <a:tc hMerge="1">
                  <a:txBody>
                    <a:bodyPr/>
                    <a:lstStyle/>
                    <a:p>
                      <a:pPr rtl="1"/>
                      <a:endParaRPr lang="ar-IQ"/>
                    </a:p>
                  </a:txBody>
                  <a:tcPr/>
                </a:tc>
              </a:tr>
              <a:tr h="370840">
                <a:tc>
                  <a:txBody>
                    <a:bodyPr/>
                    <a:lstStyle/>
                    <a:p>
                      <a:pPr rtl="1"/>
                      <a:endParaRPr lang="ar-IQ"/>
                    </a:p>
                  </a:txBody>
                  <a:tcPr/>
                </a:tc>
                <a:tc>
                  <a:txBody>
                    <a:bodyPr/>
                    <a:lstStyle/>
                    <a:p>
                      <a:pPr rtl="1"/>
                      <a:r>
                        <a:rPr lang="en-US" sz="1400" dirty="0" smtClean="0"/>
                        <a:t>elastic</a:t>
                      </a:r>
                      <a:endParaRPr lang="ar-IQ" sz="1400" dirty="0"/>
                    </a:p>
                  </a:txBody>
                  <a:tcPr/>
                </a:tc>
                <a:tc>
                  <a:txBody>
                    <a:bodyPr/>
                    <a:lstStyle/>
                    <a:p>
                      <a:pPr rtl="1"/>
                      <a:r>
                        <a:rPr lang="en-US" sz="1400" dirty="0" smtClean="0"/>
                        <a:t>compact</a:t>
                      </a:r>
                      <a:endParaRPr lang="ar-IQ" sz="1400" dirty="0"/>
                    </a:p>
                  </a:txBody>
                  <a:tcPr/>
                </a:tc>
                <a:tc>
                  <a:txBody>
                    <a:bodyPr/>
                    <a:lstStyle/>
                    <a:p>
                      <a:pPr rtl="1"/>
                      <a:endParaRPr lang="ar-IQ"/>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400" i="1" dirty="0" smtClean="0"/>
                        <a:t>reticular</a:t>
                      </a:r>
                      <a:endParaRPr lang="en-US" sz="1400" dirty="0" smtClean="0"/>
                    </a:p>
                    <a:p>
                      <a:pPr rtl="1"/>
                      <a:endParaRPr lang="ar-IQ" sz="1400" dirty="0"/>
                    </a:p>
                  </a:txBody>
                  <a:tcPr/>
                </a:tc>
                <a:tc gridSpan="2">
                  <a:txBody>
                    <a:bodyPr/>
                    <a:lstStyle/>
                    <a:p>
                      <a:pPr rtl="1"/>
                      <a:endParaRPr lang="ar-IQ" dirty="0"/>
                    </a:p>
                  </a:txBody>
                  <a:tcPr/>
                </a:tc>
                <a:tc hMerge="1">
                  <a:txBody>
                    <a:bodyPr/>
                    <a:lstStyle/>
                    <a:p>
                      <a:pPr rtl="1"/>
                      <a:endParaRPr lang="ar-IQ"/>
                    </a:p>
                  </a:txBody>
                  <a:tcPr/>
                </a:tc>
                <a:tc>
                  <a:txBody>
                    <a:bodyPr/>
                    <a:lstStyle/>
                    <a:p>
                      <a:pPr rtl="1"/>
                      <a:endParaRPr lang="ar-IQ"/>
                    </a:p>
                  </a:txBody>
                  <a:tcPr/>
                </a:tc>
                <a:tc gridSpan="2">
                  <a:txBody>
                    <a:bodyPr/>
                    <a:lstStyle/>
                    <a:p>
                      <a:pPr rtl="1"/>
                      <a:endParaRPr lang="ar-IQ"/>
                    </a:p>
                  </a:txBody>
                  <a:tcPr/>
                </a:tc>
                <a:tc hMerge="1">
                  <a:txBody>
                    <a:bodyPr/>
                    <a:lstStyle/>
                    <a:p>
                      <a:pPr rtl="1"/>
                      <a:endParaRPr lang="ar-IQ"/>
                    </a:p>
                  </a:txBody>
                  <a:tcPr/>
                </a:tc>
              </a:tr>
              <a:tr h="370840">
                <a:tc>
                  <a:txBody>
                    <a:bodyPr/>
                    <a:lstStyle/>
                    <a:p>
                      <a:pPr rtl="1"/>
                      <a:endParaRPr lang="ar-IQ"/>
                    </a:p>
                  </a:txBody>
                  <a:tcPr/>
                </a:tc>
                <a:tc>
                  <a:txBody>
                    <a:bodyPr/>
                    <a:lstStyle/>
                    <a:p>
                      <a:pPr rtl="1"/>
                      <a:r>
                        <a:rPr lang="en-US" sz="1400" dirty="0" smtClean="0"/>
                        <a:t>Fibro   </a:t>
                      </a:r>
                      <a:endParaRPr lang="ar-IQ" sz="1400" dirty="0"/>
                    </a:p>
                  </a:txBody>
                  <a:tcPr/>
                </a:tc>
                <a:tc>
                  <a:txBody>
                    <a:bodyPr/>
                    <a:lstStyle/>
                    <a:p>
                      <a:pPr rtl="1"/>
                      <a:endParaRPr lang="ar-IQ" sz="1400" dirty="0"/>
                    </a:p>
                  </a:txBody>
                  <a:tcPr/>
                </a:tc>
                <a:tc>
                  <a:txBody>
                    <a:bodyPr/>
                    <a:lstStyle/>
                    <a:p>
                      <a:pPr rtl="1"/>
                      <a:endParaRPr lang="ar-IQ"/>
                    </a:p>
                  </a:txBody>
                  <a:tcPr/>
                </a:tc>
                <a:tc gridSpan="3">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400" i="1" dirty="0" smtClean="0"/>
                        <a:t>Pigmental</a:t>
                      </a:r>
                      <a:r>
                        <a:rPr lang="ar-SA" sz="1400" i="1" dirty="0" smtClean="0"/>
                        <a:t>      </a:t>
                      </a:r>
                      <a:endParaRPr lang="en-US" sz="1400" i="1" dirty="0" smtClean="0"/>
                    </a:p>
                  </a:txBody>
                  <a:tcPr/>
                </a:tc>
                <a:tc hMerge="1">
                  <a:txBody>
                    <a:bodyPr/>
                    <a:lstStyle/>
                    <a:p>
                      <a:pPr rtl="1"/>
                      <a:endParaRPr lang="ar-IQ"/>
                    </a:p>
                  </a:txBody>
                  <a:tcPr/>
                </a:tc>
                <a:tc hMerge="1">
                  <a:txBody>
                    <a:bodyPr/>
                    <a:lstStyle/>
                    <a:p>
                      <a:pPr rtl="1"/>
                      <a:endParaRPr lang="ar-IQ"/>
                    </a:p>
                  </a:txBody>
                  <a:tcPr/>
                </a:tc>
                <a:tc>
                  <a:txBody>
                    <a:bodyPr/>
                    <a:lstStyle/>
                    <a:p>
                      <a:pPr rtl="1"/>
                      <a:endParaRPr lang="ar-IQ"/>
                    </a:p>
                  </a:txBody>
                  <a:tcPr/>
                </a:tc>
                <a:tc gridSpan="2">
                  <a:txBody>
                    <a:bodyPr/>
                    <a:lstStyle/>
                    <a:p>
                      <a:pPr rtl="1"/>
                      <a:endParaRPr lang="ar-IQ"/>
                    </a:p>
                  </a:txBody>
                  <a:tcPr/>
                </a:tc>
                <a:tc hMerge="1">
                  <a:txBody>
                    <a:bodyPr/>
                    <a:lstStyle/>
                    <a:p>
                      <a:pPr rtl="1"/>
                      <a:endParaRPr lang="ar-IQ"/>
                    </a:p>
                  </a:txBody>
                  <a:tcPr/>
                </a:tc>
              </a:tr>
              <a:tr h="370840">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a:txBody>
                    <a:bodyPr/>
                    <a:lstStyle/>
                    <a:p>
                      <a:pPr rtl="1"/>
                      <a:endParaRPr lang="ar-IQ" dirty="0"/>
                    </a:p>
                  </a:txBody>
                  <a:tcPr/>
                </a:tc>
                <a:tc gridSpan="3">
                  <a:txBody>
                    <a:bodyPr/>
                    <a:lstStyle/>
                    <a:p>
                      <a:pPr rtl="1"/>
                      <a:r>
                        <a:rPr lang="en-US" sz="1400" i="1" dirty="0" smtClean="0"/>
                        <a:t>adepose </a:t>
                      </a:r>
                      <a:endParaRPr lang="ar-IQ" sz="1400" dirty="0"/>
                    </a:p>
                  </a:txBody>
                  <a:tcPr/>
                </a:tc>
                <a:tc hMerge="1">
                  <a:txBody>
                    <a:bodyPr/>
                    <a:lstStyle/>
                    <a:p>
                      <a:pPr rtl="1"/>
                      <a:endParaRPr lang="ar-IQ"/>
                    </a:p>
                  </a:txBody>
                  <a:tcPr/>
                </a:tc>
                <a:tc hMerge="1">
                  <a:txBody>
                    <a:bodyPr/>
                    <a:lstStyle/>
                    <a:p>
                      <a:pPr rtl="1"/>
                      <a:endParaRPr lang="ar-IQ"/>
                    </a:p>
                  </a:txBody>
                  <a:tcPr/>
                </a:tc>
                <a:tc>
                  <a:txBody>
                    <a:bodyPr/>
                    <a:lstStyle/>
                    <a:p>
                      <a:pPr rtl="1"/>
                      <a:endParaRPr lang="ar-IQ"/>
                    </a:p>
                  </a:txBody>
                  <a:tcPr/>
                </a:tc>
                <a:tc gridSpan="2">
                  <a:txBody>
                    <a:bodyPr/>
                    <a:lstStyle/>
                    <a:p>
                      <a:pPr rtl="1"/>
                      <a:endParaRPr lang="ar-IQ" dirty="0"/>
                    </a:p>
                  </a:txBody>
                  <a:tcPr/>
                </a:tc>
                <a:tc hMerge="1">
                  <a:txBody>
                    <a:bodyPr/>
                    <a:lstStyle/>
                    <a:p>
                      <a:pPr rtl="1"/>
                      <a:endParaRPr lang="ar-IQ"/>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i="1" dirty="0" smtClean="0"/>
              <a:t>Types of connective tissue</a:t>
            </a:r>
            <a:r>
              <a:rPr lang="en-US" dirty="0" smtClean="0"/>
              <a:t/>
            </a:r>
            <a:br>
              <a:rPr lang="en-US" dirty="0" smtClean="0"/>
            </a:br>
            <a:endParaRPr lang="en-US" dirty="0" smtClean="0"/>
          </a:p>
        </p:txBody>
      </p:sp>
      <p:sp>
        <p:nvSpPr>
          <p:cNvPr id="25603" name="Rectangle 3"/>
          <p:cNvSpPr>
            <a:spLocks noGrp="1" noChangeArrowheads="1"/>
          </p:cNvSpPr>
          <p:nvPr>
            <p:ph idx="1"/>
          </p:nvPr>
        </p:nvSpPr>
        <p:spPr/>
        <p:txBody>
          <a:bodyPr/>
          <a:lstStyle/>
          <a:p>
            <a:pPr algn="l" rtl="0"/>
            <a:r>
              <a:rPr lang="en-US" b="1" i="1" dirty="0" smtClean="0"/>
              <a:t>Embryonic connective tissue </a:t>
            </a:r>
            <a:endParaRPr lang="en-US" dirty="0" smtClean="0"/>
          </a:p>
          <a:p>
            <a:pPr algn="l" rtl="0"/>
            <a:r>
              <a:rPr lang="en-US" i="1" dirty="0" smtClean="0"/>
              <a:t>1 –</a:t>
            </a:r>
            <a:r>
              <a:rPr lang="en-US" i="1" u="sng" dirty="0" smtClean="0"/>
              <a:t> Mesenchymal </a:t>
            </a:r>
            <a:r>
              <a:rPr lang="en-US" i="1" u="sng" dirty="0" err="1" smtClean="0"/>
              <a:t>c.t</a:t>
            </a:r>
            <a:r>
              <a:rPr lang="en-US" i="1" u="sng" dirty="0" smtClean="0"/>
              <a:t>. </a:t>
            </a:r>
            <a:r>
              <a:rPr lang="en-US" i="1" dirty="0" smtClean="0"/>
              <a:t>:</a:t>
            </a:r>
            <a:endParaRPr lang="en-US" dirty="0" smtClean="0"/>
          </a:p>
          <a:p>
            <a:pPr algn="l" rtl="0"/>
            <a:r>
              <a:rPr lang="en-US" i="1" dirty="0" smtClean="0"/>
              <a:t>Is present only in the embryo and consist of mesenchymal cells in semi fluid amorphous ground substance containing a fine scattered immature fibers .The mesenchymal cell present an oval nucleus and its cytoplasm have a small processes in several directions . The mesenchymal cell characterized by undifferentiated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i="1" dirty="0" smtClean="0"/>
              <a:t>2 </a:t>
            </a:r>
            <a:r>
              <a:rPr lang="en-US" i="1" u="sng" dirty="0" smtClean="0"/>
              <a:t>– </a:t>
            </a:r>
            <a:r>
              <a:rPr lang="en-US" i="1" u="sng" dirty="0" err="1" smtClean="0"/>
              <a:t>Mucoid</a:t>
            </a:r>
            <a:r>
              <a:rPr lang="en-US" i="1" u="sng" dirty="0" smtClean="0"/>
              <a:t> connective tissue.</a:t>
            </a:r>
            <a:endParaRPr lang="en-US" dirty="0" smtClean="0"/>
          </a:p>
        </p:txBody>
      </p:sp>
      <p:sp>
        <p:nvSpPr>
          <p:cNvPr id="28675" name="Rectangle 3"/>
          <p:cNvSpPr>
            <a:spLocks noGrp="1" noChangeArrowheads="1"/>
          </p:cNvSpPr>
          <p:nvPr>
            <p:ph idx="1"/>
          </p:nvPr>
        </p:nvSpPr>
        <p:spPr>
          <a:xfrm>
            <a:off x="381000" y="1600200"/>
            <a:ext cx="7924800" cy="4419600"/>
          </a:xfrm>
        </p:spPr>
        <p:txBody>
          <a:bodyPr/>
          <a:lstStyle/>
          <a:p>
            <a:endParaRPr lang="en-US" dirty="0" smtClean="0"/>
          </a:p>
          <a:p>
            <a:pPr algn="just" rtl="0"/>
            <a:r>
              <a:rPr lang="en-US" i="1" dirty="0" smtClean="0"/>
              <a:t>Is a loose amorphous </a:t>
            </a:r>
            <a:r>
              <a:rPr lang="en-US" i="1" dirty="0" err="1" smtClean="0"/>
              <a:t>c.t</a:t>
            </a:r>
            <a:r>
              <a:rPr lang="en-US" i="1" dirty="0" smtClean="0"/>
              <a:t>. exhibiting a jelly – like matrix ,consider as a temporal </a:t>
            </a:r>
            <a:r>
              <a:rPr lang="en-US" i="1" dirty="0" err="1" smtClean="0"/>
              <a:t>c.t</a:t>
            </a:r>
            <a:r>
              <a:rPr lang="en-US" i="1" dirty="0" smtClean="0"/>
              <a:t> contain cells similar to the mesenchymal cell ,this type have fiber . This tissue also known as </a:t>
            </a:r>
            <a:r>
              <a:rPr lang="en-US" i="1" dirty="0" err="1" smtClean="0"/>
              <a:t>Wartons</a:t>
            </a:r>
            <a:r>
              <a:rPr lang="en-US" i="1" dirty="0" smtClean="0"/>
              <a:t> jelly which found only in the Umbilical cord.</a:t>
            </a:r>
          </a:p>
          <a:p>
            <a:pPr algn="just" rtl="0"/>
            <a:endParaRPr lang="en-US" i="1" dirty="0" smtClean="0"/>
          </a:p>
          <a:p>
            <a:pPr algn="just" rtl="0"/>
            <a:endParaRPr lang="en-US" i="1" dirty="0" smtClean="0"/>
          </a:p>
          <a:p>
            <a:pPr algn="just" rtl="0"/>
            <a:endParaRPr lang="en-US" i="1" dirty="0" smtClean="0"/>
          </a:p>
          <a:p>
            <a:pPr algn="just" rtl="0"/>
            <a:endParaRPr lang="en-US" i="1" dirty="0" smtClean="0"/>
          </a:p>
          <a:p>
            <a:pPr algn="just" rtl="0"/>
            <a:r>
              <a:rPr lang="en-US" i="1" dirty="0" smtClean="0"/>
              <a:t> </a:t>
            </a:r>
            <a:endParaRPr lang="en-US" dirty="0" smtClean="0"/>
          </a:p>
          <a:p>
            <a:pPr algn="just" rtl="0" eaLnBrk="1" hangingPunct="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Text Placeholder 2"/>
          <p:cNvSpPr>
            <a:spLocks noGrp="1"/>
          </p:cNvSpPr>
          <p:nvPr>
            <p:ph type="body" idx="1"/>
          </p:nvPr>
        </p:nvSpPr>
        <p:spPr>
          <a:xfrm>
            <a:off x="457200" y="2057400"/>
            <a:ext cx="4040188" cy="457200"/>
          </a:xfrm>
        </p:spPr>
        <p:txBody>
          <a:bodyPr/>
          <a:lstStyle/>
          <a:p>
            <a:r>
              <a:rPr lang="en-US" sz="1800" i="1" dirty="0" smtClean="0"/>
              <a:t>Mucoidal connective tissue     </a:t>
            </a:r>
            <a:endParaRPr lang="ar-IQ" sz="1800" i="1" dirty="0" smtClean="0"/>
          </a:p>
          <a:p>
            <a:r>
              <a:rPr lang="ar-SA" dirty="0" smtClean="0"/>
              <a:t>       </a:t>
            </a:r>
            <a:r>
              <a:rPr lang="en-US" dirty="0" smtClean="0"/>
              <a:t>Umbilical cord</a:t>
            </a:r>
            <a:endParaRPr lang="ar-IQ" dirty="0"/>
          </a:p>
        </p:txBody>
      </p:sp>
      <p:sp>
        <p:nvSpPr>
          <p:cNvPr id="5" name="Text Placeholder 4"/>
          <p:cNvSpPr>
            <a:spLocks noGrp="1"/>
          </p:cNvSpPr>
          <p:nvPr>
            <p:ph type="body" sz="quarter" idx="3"/>
          </p:nvPr>
        </p:nvSpPr>
        <p:spPr>
          <a:xfrm>
            <a:off x="4645025" y="1904999"/>
            <a:ext cx="4041775" cy="609601"/>
          </a:xfrm>
        </p:spPr>
        <p:txBody>
          <a:bodyPr/>
          <a:lstStyle/>
          <a:p>
            <a:endParaRPr lang="ar-SA" sz="1800" i="1" dirty="0" smtClean="0"/>
          </a:p>
          <a:p>
            <a:r>
              <a:rPr lang="en-US" sz="1800" i="1" dirty="0" smtClean="0"/>
              <a:t>Mesenchymal  connective tissue</a:t>
            </a:r>
          </a:p>
          <a:p>
            <a:r>
              <a:rPr lang="en-US" sz="1800" dirty="0" smtClean="0"/>
              <a:t>Embryo            </a:t>
            </a:r>
            <a:endParaRPr lang="ar-IQ" sz="1800" dirty="0"/>
          </a:p>
        </p:txBody>
      </p:sp>
      <p:pic>
        <p:nvPicPr>
          <p:cNvPr id="47106" name="Picture 2"/>
          <p:cNvPicPr>
            <a:picLocks noGrp="1" noChangeAspect="1" noChangeArrowheads="1"/>
          </p:cNvPicPr>
          <p:nvPr>
            <p:ph sz="half" idx="2"/>
          </p:nvPr>
        </p:nvPicPr>
        <p:blipFill>
          <a:blip r:embed="rId2"/>
          <a:srcRect/>
          <a:stretch>
            <a:fillRect/>
          </a:stretch>
        </p:blipFill>
        <p:spPr bwMode="auto">
          <a:xfrm>
            <a:off x="565867" y="2743200"/>
            <a:ext cx="3625133" cy="2590800"/>
          </a:xfrm>
          <a:prstGeom prst="rect">
            <a:avLst/>
          </a:prstGeom>
          <a:noFill/>
          <a:ln w="9525">
            <a:noFill/>
            <a:miter lim="800000"/>
            <a:headEnd/>
            <a:tailEnd/>
          </a:ln>
          <a:effectLst/>
        </p:spPr>
      </p:pic>
      <p:pic>
        <p:nvPicPr>
          <p:cNvPr id="47107" name="Picture 3"/>
          <p:cNvPicPr>
            <a:picLocks noGrp="1" noChangeAspect="1" noChangeArrowheads="1"/>
          </p:cNvPicPr>
          <p:nvPr>
            <p:ph sz="quarter" idx="4"/>
          </p:nvPr>
        </p:nvPicPr>
        <p:blipFill>
          <a:blip r:embed="rId3"/>
          <a:srcRect/>
          <a:stretch>
            <a:fillRect/>
          </a:stretch>
        </p:blipFill>
        <p:spPr bwMode="auto">
          <a:xfrm>
            <a:off x="4724340" y="2743200"/>
            <a:ext cx="3733860" cy="2438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277813"/>
            <a:ext cx="8077200" cy="1143000"/>
          </a:xfrm>
        </p:spPr>
        <p:txBody>
          <a:bodyPr/>
          <a:lstStyle/>
          <a:p>
            <a:r>
              <a:rPr lang="en-US" dirty="0" smtClean="0"/>
              <a:t/>
            </a:r>
            <a:br>
              <a:rPr lang="en-US" dirty="0" smtClean="0"/>
            </a:br>
            <a:r>
              <a:rPr lang="en-US" b="1" i="1" dirty="0" smtClean="0"/>
              <a:t>Connective tissue proper( adult ) :</a:t>
            </a:r>
            <a:endParaRPr lang="en-US" dirty="0" smtClean="0"/>
          </a:p>
        </p:txBody>
      </p:sp>
      <p:sp>
        <p:nvSpPr>
          <p:cNvPr id="33795" name="Rectangle 3"/>
          <p:cNvSpPr>
            <a:spLocks noGrp="1" noChangeArrowheads="1"/>
          </p:cNvSpPr>
          <p:nvPr>
            <p:ph idx="1"/>
          </p:nvPr>
        </p:nvSpPr>
        <p:spPr/>
        <p:txBody>
          <a:bodyPr/>
          <a:lstStyle/>
          <a:p>
            <a:pPr algn="just" rtl="0"/>
            <a:r>
              <a:rPr lang="en-US" i="1" dirty="0" smtClean="0"/>
              <a:t>1 –</a:t>
            </a:r>
            <a:r>
              <a:rPr lang="en-US" i="1" u="sng" dirty="0" smtClean="0"/>
              <a:t> Areolar connective tissue </a:t>
            </a:r>
            <a:r>
              <a:rPr lang="en-US" i="1" dirty="0" smtClean="0"/>
              <a:t>:</a:t>
            </a:r>
            <a:endParaRPr lang="en-US" dirty="0" smtClean="0"/>
          </a:p>
          <a:p>
            <a:pPr algn="just" rtl="0"/>
            <a:r>
              <a:rPr lang="en-US" sz="2400" i="1" dirty="0" smtClean="0"/>
              <a:t>Its wide spread throughout the body, surrounding vessels and nerves and is found in the serous membrane. This type of connective tissue contain all type of connective tissue cells and fibers.</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43010"/>
                                        </p:tgtEl>
                                      </p:cBhvr>
                                    </p:animEffect>
                                    <p:animScale>
                                      <p:cBhvr>
                                        <p:cTn id="7" dur="250" autoRev="1" fill="hold"/>
                                        <p:tgtEl>
                                          <p:spTgt spid="430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1729648" y="1981200"/>
            <a:ext cx="5052152" cy="3581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rtl="0"/>
            <a:r>
              <a:rPr lang="en-US" sz="4400" i="1" dirty="0" smtClean="0"/>
              <a:t>2 –</a:t>
            </a:r>
            <a:r>
              <a:rPr lang="en-US" sz="4400" i="1" u="sng" dirty="0" smtClean="0"/>
              <a:t> Reticular tissue </a:t>
            </a:r>
            <a:r>
              <a:rPr lang="en-US" sz="4400" i="1" dirty="0" smtClean="0"/>
              <a:t>:</a:t>
            </a:r>
            <a:endParaRPr lang="en-US" sz="4400" dirty="0" smtClean="0"/>
          </a:p>
        </p:txBody>
      </p:sp>
      <p:sp>
        <p:nvSpPr>
          <p:cNvPr id="38915" name="Rectangle 3"/>
          <p:cNvSpPr>
            <a:spLocks noGrp="1" noChangeArrowheads="1"/>
          </p:cNvSpPr>
          <p:nvPr>
            <p:ph idx="1"/>
          </p:nvPr>
        </p:nvSpPr>
        <p:spPr>
          <a:xfrm>
            <a:off x="457200" y="1600200"/>
            <a:ext cx="3657600" cy="4525963"/>
          </a:xfrm>
        </p:spPr>
        <p:txBody>
          <a:bodyPr/>
          <a:lstStyle/>
          <a:p>
            <a:pPr algn="just" rtl="0"/>
            <a:r>
              <a:rPr lang="en-US" sz="2400" i="1" dirty="0" smtClean="0"/>
              <a:t>The type III collagen is the major </a:t>
            </a:r>
            <a:r>
              <a:rPr lang="en-US" sz="2400" i="1" dirty="0" err="1" smtClean="0"/>
              <a:t>fibre</a:t>
            </a:r>
            <a:r>
              <a:rPr lang="en-US" sz="2400" i="1" dirty="0" smtClean="0"/>
              <a:t> forming network interspersed with fibroblasts and macrophages.</a:t>
            </a:r>
          </a:p>
          <a:p>
            <a:pPr algn="just" rtl="0"/>
            <a:r>
              <a:rPr lang="en-US" sz="2400" i="1" dirty="0" smtClean="0"/>
              <a:t>Reticular tissue forms the architectural framework of liver sinusoid, adipose tissue ,bone marrow , lymph node, spleen .</a:t>
            </a:r>
            <a:endParaRPr lang="en-US" sz="2400" dirty="0" smtClean="0"/>
          </a:p>
          <a:p>
            <a:pPr eaLnBrk="1" hangingPunct="1">
              <a:lnSpc>
                <a:spcPct val="90000"/>
              </a:lnSpc>
            </a:pPr>
            <a:endParaRPr lang="en-US" sz="2400" dirty="0" smtClean="0"/>
          </a:p>
        </p:txBody>
      </p:sp>
      <p:pic>
        <p:nvPicPr>
          <p:cNvPr id="9217" name="Picture 1"/>
          <p:cNvPicPr>
            <a:picLocks noChangeAspect="1" noChangeArrowheads="1"/>
          </p:cNvPicPr>
          <p:nvPr/>
        </p:nvPicPr>
        <p:blipFill>
          <a:blip r:embed="rId2"/>
          <a:srcRect/>
          <a:stretch>
            <a:fillRect/>
          </a:stretch>
        </p:blipFill>
        <p:spPr bwMode="auto">
          <a:xfrm>
            <a:off x="4724400" y="1968084"/>
            <a:ext cx="3558798" cy="344211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3 –</a:t>
            </a:r>
            <a:r>
              <a:rPr lang="en-US" i="1" u="sng" dirty="0" smtClean="0"/>
              <a:t> Adipose tissue :</a:t>
            </a:r>
            <a:endParaRPr lang="ar-IQ" dirty="0"/>
          </a:p>
        </p:txBody>
      </p:sp>
      <p:sp>
        <p:nvSpPr>
          <p:cNvPr id="3" name="Content Placeholder 2"/>
          <p:cNvSpPr>
            <a:spLocks noGrp="1"/>
          </p:cNvSpPr>
          <p:nvPr>
            <p:ph idx="1"/>
          </p:nvPr>
        </p:nvSpPr>
        <p:spPr/>
        <p:txBody>
          <a:bodyPr/>
          <a:lstStyle/>
          <a:p>
            <a:pPr algn="just" rtl="0"/>
            <a:r>
              <a:rPr lang="en-US" sz="1600" i="1" dirty="0" smtClean="0"/>
              <a:t>It is believed that adipose cells are derived from undifferentiated embryonic stem cells which enrich with blood vessels .also become enlarge after losing of cytoplasmic processes and accumulation of fat droplet .There are two type of adipose tissue :</a:t>
            </a:r>
            <a:endParaRPr lang="en-US" sz="1600" dirty="0" smtClean="0"/>
          </a:p>
          <a:p>
            <a:pPr algn="just" rtl="0"/>
            <a:r>
              <a:rPr lang="en-US" sz="1600" i="1" dirty="0" smtClean="0"/>
              <a:t>1 – White adipose tissue ( </a:t>
            </a:r>
            <a:r>
              <a:rPr lang="en-US" sz="1600" i="1" dirty="0" err="1" smtClean="0"/>
              <a:t>Uni</a:t>
            </a:r>
            <a:r>
              <a:rPr lang="en-US" sz="1600" i="1" dirty="0" smtClean="0"/>
              <a:t> </a:t>
            </a:r>
            <a:r>
              <a:rPr lang="en-US" sz="1600" i="1" dirty="0" err="1" smtClean="0"/>
              <a:t>locular</a:t>
            </a:r>
            <a:r>
              <a:rPr lang="en-US" sz="1600" i="1" dirty="0" smtClean="0"/>
              <a:t> ):</a:t>
            </a:r>
            <a:endParaRPr lang="en-US" sz="1600" dirty="0" smtClean="0"/>
          </a:p>
          <a:p>
            <a:pPr algn="just" rtl="0"/>
            <a:r>
              <a:rPr lang="en-US" sz="1600" i="1" dirty="0" smtClean="0"/>
              <a:t>Each </a:t>
            </a:r>
            <a:r>
              <a:rPr lang="en-US" sz="1600" i="1" dirty="0" err="1" smtClean="0"/>
              <a:t>unilocular</a:t>
            </a:r>
            <a:r>
              <a:rPr lang="en-US" sz="1600" i="1" dirty="0" smtClean="0"/>
              <a:t> fat cell contain a single lipid droplet , giving the adipose tissue composed of such cells a white color , it is found subcutaneously , about </a:t>
            </a:r>
            <a:r>
              <a:rPr lang="en-US" sz="1600" i="1" dirty="0" err="1" smtClean="0"/>
              <a:t>omentum</a:t>
            </a:r>
            <a:r>
              <a:rPr lang="en-US" sz="1600" i="1" dirty="0" smtClean="0"/>
              <a:t> of abdominal cavity .</a:t>
            </a:r>
            <a:endParaRPr lang="en-US" sz="1600" dirty="0" smtClean="0"/>
          </a:p>
          <a:p>
            <a:pPr algn="just" rtl="0"/>
            <a:r>
              <a:rPr lang="en-US" sz="1600" i="1" dirty="0" smtClean="0"/>
              <a:t>2 – Brown adipose tissue ( Multi </a:t>
            </a:r>
            <a:r>
              <a:rPr lang="en-US" sz="1600" i="1" dirty="0" err="1" smtClean="0"/>
              <a:t>locular</a:t>
            </a:r>
            <a:r>
              <a:rPr lang="en-US" sz="1600" i="1" dirty="0" smtClean="0"/>
              <a:t> ) ;</a:t>
            </a:r>
            <a:endParaRPr lang="en-US" sz="1600" dirty="0" smtClean="0"/>
          </a:p>
          <a:p>
            <a:pPr algn="just" rtl="0"/>
            <a:r>
              <a:rPr lang="en-US" sz="1600" i="1" dirty="0" smtClean="0"/>
              <a:t>Brown fat is composed of </a:t>
            </a:r>
            <a:r>
              <a:rPr lang="en-US" sz="1600" i="1" dirty="0" err="1" smtClean="0"/>
              <a:t>multilocular</a:t>
            </a:r>
            <a:r>
              <a:rPr lang="en-US" sz="1600" i="1" dirty="0" smtClean="0"/>
              <a:t> fat cells which store fat in multiple droplets .</a:t>
            </a:r>
            <a:endParaRPr lang="en-US" sz="1600" dirty="0" smtClean="0"/>
          </a:p>
          <a:p>
            <a:pPr algn="just" rtl="0"/>
            <a:r>
              <a:rPr lang="en-US" sz="1600" i="1" dirty="0" smtClean="0"/>
              <a:t>This tissue may appear tan to reddish brown because of its extensive </a:t>
            </a:r>
            <a:r>
              <a:rPr lang="en-US" sz="1600" i="1" dirty="0" err="1" smtClean="0"/>
              <a:t>vascularity</a:t>
            </a:r>
            <a:r>
              <a:rPr lang="en-US" sz="1600" i="1" dirty="0" smtClean="0"/>
              <a:t> and the cytoplasm present abundant mitochondria ,it is associated with production of body heat because of large number of mitochondria ,therefore , is found in the hibernate animals .The ground substance in both types is little and have only reticular fibers .</a:t>
            </a:r>
            <a:endParaRPr lang="en-US" sz="1600" dirty="0" smtClean="0"/>
          </a:p>
          <a:p>
            <a:pPr algn="just" rtl="0"/>
            <a:endParaRPr lang="ar-IQ"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Adipose tissue                       </a:t>
            </a:r>
            <a:endParaRPr lang="ar-IQ" dirty="0"/>
          </a:p>
        </p:txBody>
      </p:sp>
      <p:sp>
        <p:nvSpPr>
          <p:cNvPr id="4" name="Text Placeholder 3"/>
          <p:cNvSpPr>
            <a:spLocks noGrp="1"/>
          </p:cNvSpPr>
          <p:nvPr>
            <p:ph type="body" sz="half" idx="2"/>
          </p:nvPr>
        </p:nvSpPr>
        <p:spPr/>
        <p:txBody>
          <a:bodyPr/>
          <a:lstStyle/>
          <a:p>
            <a:endParaRPr lang="ar-IQ"/>
          </a:p>
        </p:txBody>
      </p:sp>
      <p:pic>
        <p:nvPicPr>
          <p:cNvPr id="2050" name="Picture 2"/>
          <p:cNvPicPr>
            <a:picLocks noGrp="1" noChangeAspect="1" noChangeArrowheads="1"/>
          </p:cNvPicPr>
          <p:nvPr>
            <p:ph type="pic" idx="1"/>
          </p:nvPr>
        </p:nvPicPr>
        <p:blipFill>
          <a:blip r:embed="rId2"/>
          <a:srcRect l="7480" r="7480"/>
          <a:stretch>
            <a:fillRect/>
          </a:stretch>
        </p:blipFill>
        <p:spPr bwMode="auto">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8077200" cy="1143000"/>
          </a:xfrm>
        </p:spPr>
        <p:txBody>
          <a:bodyPr/>
          <a:lstStyle/>
          <a:p>
            <a:r>
              <a:rPr lang="en-US" dirty="0" smtClean="0"/>
              <a:t>Connective tissue</a:t>
            </a:r>
            <a:endParaRPr lang="ar-IQ" dirty="0"/>
          </a:p>
        </p:txBody>
      </p:sp>
      <p:sp>
        <p:nvSpPr>
          <p:cNvPr id="3" name="Content Placeholder 2"/>
          <p:cNvSpPr>
            <a:spLocks noGrp="1"/>
          </p:cNvSpPr>
          <p:nvPr>
            <p:ph idx="1"/>
          </p:nvPr>
        </p:nvSpPr>
        <p:spPr/>
        <p:txBody>
          <a:bodyPr/>
          <a:lstStyle/>
          <a:p>
            <a:pPr algn="just" rtl="0"/>
            <a:r>
              <a:rPr lang="en-US" dirty="0" smtClean="0"/>
              <a:t>The connective tissue have an important function include connection, supporting and also protection. It's composed of cells and extra cellular matrix , the matrix of connective are invaded by blood and enervate by nerves </a:t>
            </a:r>
          </a:p>
          <a:p>
            <a:pPr algn="just" rtl="0"/>
            <a:r>
              <a:rPr lang="en-US" dirty="0" smtClean="0"/>
              <a:t>Extra cellular matrix :</a:t>
            </a:r>
          </a:p>
          <a:p>
            <a:pPr algn="l" rtl="0"/>
            <a:r>
              <a:rPr lang="en-US" dirty="0" smtClean="0"/>
              <a:t>Composed  of ground substance and fibers which resists compressive and stretching forces</a:t>
            </a:r>
            <a:r>
              <a:rPr lang="en-US" i="1"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Dense connective tissue :</a:t>
            </a:r>
            <a:r>
              <a:rPr lang="en-US" dirty="0" smtClean="0"/>
              <a:t/>
            </a:r>
            <a:br>
              <a:rPr lang="en-US" dirty="0" smtClean="0"/>
            </a:br>
            <a:endParaRPr lang="ar-IQ" dirty="0"/>
          </a:p>
        </p:txBody>
      </p:sp>
      <p:sp>
        <p:nvSpPr>
          <p:cNvPr id="3" name="Content Placeholder 2"/>
          <p:cNvSpPr>
            <a:spLocks noGrp="1"/>
          </p:cNvSpPr>
          <p:nvPr>
            <p:ph idx="1"/>
          </p:nvPr>
        </p:nvSpPr>
        <p:spPr>
          <a:xfrm>
            <a:off x="914400" y="990600"/>
            <a:ext cx="7772400" cy="5140325"/>
          </a:xfrm>
        </p:spPr>
        <p:txBody>
          <a:bodyPr/>
          <a:lstStyle/>
          <a:p>
            <a:pPr>
              <a:buNone/>
            </a:pPr>
            <a:r>
              <a:rPr lang="en-US" b="1" i="1" dirty="0" smtClean="0"/>
              <a:t> </a:t>
            </a:r>
            <a:endParaRPr lang="en-US" dirty="0" smtClean="0"/>
          </a:p>
          <a:p>
            <a:pPr algn="just" rtl="0"/>
            <a:r>
              <a:rPr lang="en-US" sz="2000" i="1" dirty="0" smtClean="0"/>
              <a:t>Contain most of the same components found in loose </a:t>
            </a:r>
            <a:r>
              <a:rPr lang="en-US" sz="2000" i="1" dirty="0" err="1" smtClean="0"/>
              <a:t>c.t</a:t>
            </a:r>
            <a:r>
              <a:rPr lang="en-US" sz="2000" i="1" dirty="0" smtClean="0"/>
              <a:t>. ,except that it has many more fibers and few cells . the orientation and the arrangements of bundles of fibers in this tissue make it resistant to stress . Include :</a:t>
            </a:r>
          </a:p>
          <a:p>
            <a:pPr algn="just" rtl="0">
              <a:buNone/>
            </a:pPr>
            <a:endParaRPr lang="en-US" sz="2000" dirty="0" smtClean="0"/>
          </a:p>
          <a:p>
            <a:pPr algn="just" rtl="0"/>
            <a:r>
              <a:rPr lang="en-US" sz="2000" i="1" dirty="0" smtClean="0"/>
              <a:t>-</a:t>
            </a:r>
            <a:r>
              <a:rPr lang="en-US" sz="2000" b="1" i="1" dirty="0" smtClean="0"/>
              <a:t>Dense  regular collagenous c. t.:</a:t>
            </a:r>
            <a:r>
              <a:rPr lang="en-US" sz="2000" i="1" dirty="0" smtClean="0"/>
              <a:t> the bundles of collagen fibers may be arranged in row to provide tensile strength in tendons and ligaments . </a:t>
            </a:r>
          </a:p>
          <a:p>
            <a:pPr algn="just" rtl="0">
              <a:buNone/>
            </a:pPr>
            <a:r>
              <a:rPr lang="en-US" sz="2000" i="1" dirty="0" smtClean="0"/>
              <a:t> </a:t>
            </a:r>
            <a:endParaRPr lang="en-US" sz="2000" dirty="0" smtClean="0"/>
          </a:p>
          <a:p>
            <a:pPr algn="just" rtl="0"/>
            <a:r>
              <a:rPr lang="en-US" sz="2000" i="1" dirty="0" smtClean="0"/>
              <a:t>-</a:t>
            </a:r>
            <a:r>
              <a:rPr lang="en-US" sz="2000" b="1" i="1" dirty="0" smtClean="0"/>
              <a:t>Dense regular elastic </a:t>
            </a:r>
            <a:r>
              <a:rPr lang="en-US" sz="2000" b="1" i="1" dirty="0" err="1" smtClean="0"/>
              <a:t>c.t</a:t>
            </a:r>
            <a:r>
              <a:rPr lang="en-US" sz="2000" b="1" i="1" dirty="0" smtClean="0"/>
              <a:t>.</a:t>
            </a:r>
            <a:r>
              <a:rPr lang="en-US" sz="2000" i="1" dirty="0" smtClean="0"/>
              <a:t> : the bundles of elastic fibers instead of collagen fibers .</a:t>
            </a:r>
            <a:r>
              <a:rPr lang="en-US" sz="2000" i="1" dirty="0" err="1" smtClean="0"/>
              <a:t>nuchal</a:t>
            </a:r>
            <a:r>
              <a:rPr lang="en-US" sz="2000" i="1" dirty="0" smtClean="0"/>
              <a:t> </a:t>
            </a:r>
            <a:r>
              <a:rPr lang="en-US" sz="2000" i="1" dirty="0" err="1" smtClean="0"/>
              <a:t>lig</a:t>
            </a:r>
            <a:r>
              <a:rPr lang="en-US" sz="2000" i="1" dirty="0" smtClean="0"/>
              <a:t>.</a:t>
            </a:r>
          </a:p>
          <a:p>
            <a:pPr algn="just" rtl="0">
              <a:buNone/>
            </a:pPr>
            <a:endParaRPr lang="en-US" sz="2000" dirty="0" smtClean="0"/>
          </a:p>
          <a:p>
            <a:pPr algn="just" rtl="0"/>
            <a:r>
              <a:rPr lang="en-US" sz="2000" b="1" i="1" dirty="0" smtClean="0"/>
              <a:t>- Dense irregular c. t.</a:t>
            </a:r>
            <a:r>
              <a:rPr lang="en-US" sz="2000" i="1" dirty="0" smtClean="0"/>
              <a:t> : the fibers are arranged in different planes to allow stretching without tearing of the surface membrane as in the dermis and vagina . </a:t>
            </a:r>
            <a:endParaRPr lang="en-US" sz="2000" dirty="0" smtClean="0"/>
          </a:p>
          <a:p>
            <a:pPr algn="just" rtl="0"/>
            <a:endParaRPr lang="ar-IQ"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905125" y="4067175"/>
            <a:ext cx="3267075" cy="21812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476875" y="1524000"/>
            <a:ext cx="2676525" cy="24765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1371600" y="1600200"/>
            <a:ext cx="2857500" cy="225742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i="1" dirty="0" smtClean="0"/>
              <a:t>Ground substance :</a:t>
            </a:r>
            <a:r>
              <a:rPr lang="en-US" dirty="0" smtClean="0"/>
              <a:t/>
            </a:r>
            <a:br>
              <a:rPr lang="en-US" dirty="0" smtClean="0"/>
            </a:br>
            <a:endParaRPr lang="en-US" dirty="0" smtClean="0"/>
          </a:p>
        </p:txBody>
      </p:sp>
      <p:sp>
        <p:nvSpPr>
          <p:cNvPr id="4099" name="Rectangle 3"/>
          <p:cNvSpPr>
            <a:spLocks noGrp="1" noChangeArrowheads="1"/>
          </p:cNvSpPr>
          <p:nvPr>
            <p:ph idx="1"/>
          </p:nvPr>
        </p:nvSpPr>
        <p:spPr>
          <a:xfrm>
            <a:off x="609600" y="1600200"/>
            <a:ext cx="8305800" cy="4530725"/>
          </a:xfrm>
        </p:spPr>
        <p:txBody>
          <a:bodyPr/>
          <a:lstStyle/>
          <a:p>
            <a:pPr algn="l" rtl="0"/>
            <a:r>
              <a:rPr lang="en-US" sz="2400" i="1" dirty="0" smtClean="0"/>
              <a:t>It is a complex of highly hydrophilic ,viscous , amorphous ,gel-like material composed of </a:t>
            </a:r>
            <a:r>
              <a:rPr lang="en-US" sz="2400" i="1" dirty="0" err="1" smtClean="0"/>
              <a:t>mucopolyssacharid</a:t>
            </a:r>
            <a:r>
              <a:rPr lang="en-US" sz="2400" i="1" dirty="0" smtClean="0"/>
              <a:t> especially </a:t>
            </a:r>
            <a:r>
              <a:rPr lang="en-US" sz="2400" i="1" dirty="0" err="1" smtClean="0"/>
              <a:t>hyluronic</a:t>
            </a:r>
            <a:r>
              <a:rPr lang="en-US" sz="2400" i="1" dirty="0" smtClean="0"/>
              <a:t> acid which fill the space between the cells .</a:t>
            </a:r>
            <a:endParaRPr lang="en-US" sz="2400" dirty="0" smtClean="0"/>
          </a:p>
          <a:p>
            <a:pPr algn="l" rtl="0"/>
            <a:r>
              <a:rPr lang="en-US" sz="2400" i="1" dirty="0" smtClean="0"/>
              <a:t>The ground substance formed from macro molecules of an ionic material have ability of binding large quantities of water with out change its viscosity .</a:t>
            </a:r>
            <a:endParaRPr lang="en-US" sz="2400" dirty="0" smtClean="0"/>
          </a:p>
          <a:p>
            <a:pPr algn="l" rtl="0"/>
            <a:r>
              <a:rPr lang="en-US" sz="2400" i="1" dirty="0" smtClean="0"/>
              <a:t>The function of ground substance are act as a barrior against the virus and </a:t>
            </a:r>
            <a:r>
              <a:rPr lang="en-US" sz="2400" i="1" dirty="0" err="1" smtClean="0"/>
              <a:t>forgin</a:t>
            </a:r>
            <a:r>
              <a:rPr lang="en-US" sz="2400" i="1" dirty="0" smtClean="0"/>
              <a:t> protein , also form a medium through which nutrients and metabolic wastes are exchanged between cells and their blood supply </a:t>
            </a:r>
            <a:r>
              <a:rPr 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Fibers :</a:t>
            </a:r>
          </a:p>
        </p:txBody>
      </p:sp>
      <p:sp>
        <p:nvSpPr>
          <p:cNvPr id="5123" name="Rectangle 3"/>
          <p:cNvSpPr>
            <a:spLocks noGrp="1" noChangeArrowheads="1"/>
          </p:cNvSpPr>
          <p:nvPr>
            <p:ph idx="1"/>
          </p:nvPr>
        </p:nvSpPr>
        <p:spPr>
          <a:xfrm>
            <a:off x="609600" y="1600200"/>
            <a:ext cx="8305800" cy="4530725"/>
          </a:xfrm>
        </p:spPr>
        <p:txBody>
          <a:bodyPr/>
          <a:lstStyle/>
          <a:p>
            <a:pPr algn="l" rtl="0" eaLnBrk="1" hangingPunct="1">
              <a:lnSpc>
                <a:spcPct val="80000"/>
              </a:lnSpc>
              <a:buNone/>
            </a:pPr>
            <a:endParaRPr lang="en-US" dirty="0" smtClean="0"/>
          </a:p>
          <a:p>
            <a:pPr algn="just" rtl="0">
              <a:buNone/>
            </a:pPr>
            <a:r>
              <a:rPr lang="en-US" sz="1600" dirty="0" smtClean="0"/>
              <a:t>          The connective tissue fibers are formed by proteins that polymerize into elongated structures . there are three main types of connective tissue fibers are collagen , reticular and elastic .</a:t>
            </a:r>
          </a:p>
          <a:p>
            <a:pPr algn="just" rtl="0"/>
            <a:r>
              <a:rPr lang="en-US" sz="1600" b="1" dirty="0" smtClean="0"/>
              <a:t>1– Collagen fibers : (White fibers )</a:t>
            </a:r>
          </a:p>
          <a:p>
            <a:pPr algn="just" rtl="0"/>
            <a:r>
              <a:rPr lang="en-US" sz="1600" dirty="0" smtClean="0"/>
              <a:t>A collagenous fibers is formed of a bundle of fibrils , the bundle have a wave form and are branched and units . The fibroblast produce protein molecules ( </a:t>
            </a:r>
            <a:r>
              <a:rPr lang="en-US" sz="1600" dirty="0" err="1" smtClean="0"/>
              <a:t>tropo</a:t>
            </a:r>
            <a:r>
              <a:rPr lang="en-US" sz="1600" dirty="0" smtClean="0"/>
              <a:t> collagen ) which consider as a fine unit of collagen fiber. In fresh case it appear  white color ;therefore ,called white fibers.</a:t>
            </a:r>
          </a:p>
          <a:p>
            <a:pPr algn="just" rtl="0"/>
            <a:r>
              <a:rPr lang="en-US" sz="1600" dirty="0" smtClean="0"/>
              <a:t>It is inelastic and possess great tensile strength , it is found in the tendon.</a:t>
            </a:r>
          </a:p>
          <a:p>
            <a:pPr algn="just" rtl="0"/>
            <a:r>
              <a:rPr lang="en-US" sz="1600" b="1" dirty="0" smtClean="0"/>
              <a:t>2 – Elastic fibers : yellow fibers :</a:t>
            </a:r>
          </a:p>
          <a:p>
            <a:pPr algn="just" rtl="0"/>
            <a:r>
              <a:rPr lang="en-US" sz="1600" dirty="0" smtClean="0"/>
              <a:t>Elastic fibers are always single , very thin , branch and re unite frequently . They consist of </a:t>
            </a:r>
            <a:r>
              <a:rPr lang="en-US" sz="1600" dirty="0" err="1" smtClean="0"/>
              <a:t>elastin</a:t>
            </a:r>
            <a:r>
              <a:rPr lang="en-US" sz="1600" dirty="0" smtClean="0"/>
              <a:t> ( </a:t>
            </a:r>
            <a:r>
              <a:rPr lang="en-US" sz="1600" dirty="0" err="1" smtClean="0"/>
              <a:t>Tropo</a:t>
            </a:r>
            <a:r>
              <a:rPr lang="en-US" sz="1600" dirty="0" smtClean="0"/>
              <a:t> </a:t>
            </a:r>
            <a:r>
              <a:rPr lang="en-US" sz="1600" dirty="0" err="1" smtClean="0"/>
              <a:t>elastin</a:t>
            </a:r>
            <a:r>
              <a:rPr lang="en-US" sz="1600" dirty="0" smtClean="0"/>
              <a:t> ) which is a very resistant material .</a:t>
            </a:r>
          </a:p>
          <a:p>
            <a:pPr algn="just" rtl="0"/>
            <a:r>
              <a:rPr lang="en-US" sz="1600" dirty="0" smtClean="0"/>
              <a:t> </a:t>
            </a:r>
          </a:p>
          <a:p>
            <a:pPr algn="just" rtl="0"/>
            <a:r>
              <a:rPr lang="en-US" sz="1600" b="1" dirty="0" smtClean="0"/>
              <a:t>3 – Reticular fibers :</a:t>
            </a:r>
          </a:p>
          <a:p>
            <a:pPr algn="just" rtl="0"/>
            <a:r>
              <a:rPr lang="en-US" sz="1600" dirty="0" smtClean="0"/>
              <a:t>These fibers branch and unite to form fine reticulum it is very thin . stained specially by silver ; therefore , some time called </a:t>
            </a:r>
            <a:r>
              <a:rPr lang="en-US" sz="1600" dirty="0" err="1" smtClean="0"/>
              <a:t>argerophil</a:t>
            </a:r>
            <a:r>
              <a:rPr lang="en-US" sz="1600" dirty="0" smtClean="0"/>
              <a:t> fibers .</a:t>
            </a:r>
          </a:p>
          <a:p>
            <a:pPr algn="l" rtl="0" eaLnBrk="1" hangingPunct="1">
              <a:lnSpc>
                <a:spcPct val="80000"/>
              </a:lnSpc>
            </a:pPr>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600" b="1" i="1" dirty="0" smtClean="0"/>
              <a:t>Cell components of connective tissue :</a:t>
            </a:r>
            <a:endParaRPr lang="en-US" sz="3600" b="1" dirty="0"/>
          </a:p>
        </p:txBody>
      </p:sp>
      <p:sp>
        <p:nvSpPr>
          <p:cNvPr id="7171" name="Rectangle 3"/>
          <p:cNvSpPr>
            <a:spLocks noGrp="1" noChangeArrowheads="1"/>
          </p:cNvSpPr>
          <p:nvPr>
            <p:ph idx="1"/>
          </p:nvPr>
        </p:nvSpPr>
        <p:spPr>
          <a:xfrm>
            <a:off x="609600" y="1600200"/>
            <a:ext cx="8305800" cy="4530725"/>
          </a:xfrm>
        </p:spPr>
        <p:txBody>
          <a:bodyPr/>
          <a:lstStyle/>
          <a:p>
            <a:pPr algn="l" rtl="0" eaLnBrk="1" hangingPunct="1">
              <a:lnSpc>
                <a:spcPct val="80000"/>
              </a:lnSpc>
            </a:pPr>
            <a:r>
              <a:rPr lang="en-US" dirty="0" smtClean="0"/>
              <a:t> </a:t>
            </a:r>
          </a:p>
        </p:txBody>
      </p:sp>
      <p:graphicFrame>
        <p:nvGraphicFramePr>
          <p:cNvPr id="4" name="Table 3"/>
          <p:cNvGraphicFramePr>
            <a:graphicFrameLocks noGrp="1"/>
          </p:cNvGraphicFramePr>
          <p:nvPr/>
        </p:nvGraphicFramePr>
        <p:xfrm>
          <a:off x="1524000" y="1981200"/>
          <a:ext cx="5943600" cy="2926080"/>
        </p:xfrm>
        <a:graphic>
          <a:graphicData uri="http://schemas.openxmlformats.org/drawingml/2006/table">
            <a:tbl>
              <a:tblPr rtl="1" firstRow="1" bandRow="1">
                <a:tableStyleId>{5C22544A-7EE6-4342-B048-85BDC9FD1C3A}</a:tableStyleId>
              </a:tblPr>
              <a:tblGrid>
                <a:gridCol w="2971800"/>
                <a:gridCol w="2971800"/>
              </a:tblGrid>
              <a:tr h="297815">
                <a:tc>
                  <a:txBody>
                    <a:bodyPr/>
                    <a:lstStyle/>
                    <a:p>
                      <a:pPr algn="ctr" rtl="1"/>
                      <a:r>
                        <a:rPr lang="en-US" sz="1800" i="0" kern="1200" dirty="0" smtClean="0">
                          <a:solidFill>
                            <a:schemeClr val="dk1"/>
                          </a:solidFill>
                          <a:latin typeface="+mn-lt"/>
                          <a:ea typeface="+mn-ea"/>
                          <a:cs typeface="+mn-cs"/>
                        </a:rPr>
                        <a:t>Free cells</a:t>
                      </a:r>
                      <a:endParaRPr lang="ar-IQ" sz="1800" i="0" kern="1200" dirty="0" smtClean="0">
                        <a:solidFill>
                          <a:schemeClr val="dk1"/>
                        </a:solidFill>
                        <a:latin typeface="+mn-lt"/>
                        <a:ea typeface="+mn-ea"/>
                        <a:cs typeface="+mn-cs"/>
                      </a:endParaRPr>
                    </a:p>
                  </a:txBody>
                  <a:tcPr>
                    <a:solidFill>
                      <a:srgbClr val="FFCCFF">
                        <a:alpha val="72157"/>
                      </a:srgbClr>
                    </a:solidFill>
                  </a:tcPr>
                </a:tc>
                <a:tc>
                  <a:txBody>
                    <a:bodyPr/>
                    <a:lstStyle/>
                    <a:p>
                      <a:pPr algn="ctr" rtl="1"/>
                      <a:r>
                        <a:rPr lang="en-US" dirty="0" smtClean="0">
                          <a:solidFill>
                            <a:schemeClr val="tx1"/>
                          </a:solidFill>
                        </a:rPr>
                        <a:t>Fixed cells</a:t>
                      </a:r>
                      <a:endParaRPr lang="ar-IQ" dirty="0">
                        <a:solidFill>
                          <a:schemeClr val="tx1"/>
                        </a:solidFill>
                      </a:endParaRPr>
                    </a:p>
                  </a:txBody>
                  <a:tcPr>
                    <a:solidFill>
                      <a:srgbClr val="FFCCFF">
                        <a:alpha val="72157"/>
                      </a:srgbClr>
                    </a:solidFill>
                  </a:tcPr>
                </a:tc>
              </a:tr>
              <a:tr h="297815">
                <a:tc>
                  <a:txBody>
                    <a:bodyPr/>
                    <a:lstStyle/>
                    <a:p>
                      <a:pPr algn="ctr" rtl="1"/>
                      <a:r>
                        <a:rPr lang="en-US" sz="1800" i="1" kern="1200" dirty="0" smtClean="0">
                          <a:solidFill>
                            <a:schemeClr val="dk1"/>
                          </a:solidFill>
                          <a:latin typeface="+mn-lt"/>
                          <a:ea typeface="+mn-ea"/>
                          <a:cs typeface="+mn-cs"/>
                        </a:rPr>
                        <a:t>1 – Plasma cells .</a:t>
                      </a:r>
                      <a:endParaRPr lang="ar-IQ" dirty="0"/>
                    </a:p>
                  </a:txBody>
                  <a:tcPr>
                    <a:solidFill>
                      <a:srgbClr val="FFCCFF">
                        <a:alpha val="72157"/>
                      </a:srgbClr>
                    </a:solidFill>
                  </a:tcPr>
                </a:tc>
                <a:tc>
                  <a:txBody>
                    <a:bodyPr/>
                    <a:lstStyle/>
                    <a:p>
                      <a:pPr algn="ctr" rtl="1"/>
                      <a:r>
                        <a:rPr lang="en-US" sz="1800" i="1" kern="1200" dirty="0" smtClean="0">
                          <a:solidFill>
                            <a:schemeClr val="dk1"/>
                          </a:solidFill>
                          <a:latin typeface="+mn-lt"/>
                          <a:ea typeface="+mn-ea"/>
                          <a:cs typeface="+mn-cs"/>
                        </a:rPr>
                        <a:t>      1 – Fibroblasts .            </a:t>
                      </a:r>
                      <a:endParaRPr lang="en-US" sz="1800" kern="1200" dirty="0" smtClean="0">
                        <a:solidFill>
                          <a:schemeClr val="dk1"/>
                        </a:solidFill>
                        <a:latin typeface="+mn-lt"/>
                        <a:ea typeface="+mn-ea"/>
                        <a:cs typeface="+mn-cs"/>
                      </a:endParaRPr>
                    </a:p>
                  </a:txBody>
                  <a:tcPr>
                    <a:solidFill>
                      <a:srgbClr val="FFCCFF">
                        <a:alpha val="72157"/>
                      </a:srgbClr>
                    </a:solidFill>
                  </a:tcPr>
                </a:tc>
              </a:tr>
              <a:tr h="297815">
                <a:tc>
                  <a:txBody>
                    <a:bodyPr/>
                    <a:lstStyle/>
                    <a:p>
                      <a:pPr algn="ctr" rtl="1"/>
                      <a:r>
                        <a:rPr lang="en-US" sz="1800" i="1" kern="1200" dirty="0" smtClean="0">
                          <a:solidFill>
                            <a:schemeClr val="dk1"/>
                          </a:solidFill>
                          <a:latin typeface="+mn-lt"/>
                          <a:ea typeface="+mn-ea"/>
                          <a:cs typeface="+mn-cs"/>
                        </a:rPr>
                        <a:t> 2 – Lymphocytes </a:t>
                      </a:r>
                      <a:endParaRPr lang="ar-IQ" dirty="0"/>
                    </a:p>
                  </a:txBody>
                  <a:tcPr>
                    <a:solidFill>
                      <a:srgbClr val="FFCCFF">
                        <a:alpha val="72157"/>
                      </a:srgb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latin typeface="+mn-lt"/>
                          <a:ea typeface="+mn-ea"/>
                          <a:cs typeface="+mn-cs"/>
                        </a:rPr>
                        <a:t>2 – Adipose cells</a:t>
                      </a:r>
                      <a:endParaRPr lang="ar-IQ" dirty="0" smtClean="0"/>
                    </a:p>
                  </a:txBody>
                  <a:tcPr>
                    <a:solidFill>
                      <a:srgbClr val="FFCCFF">
                        <a:alpha val="72157"/>
                      </a:srgbClr>
                    </a:solidFill>
                  </a:tcPr>
                </a:tc>
              </a:tr>
              <a:tr h="297815">
                <a:tc>
                  <a:txBody>
                    <a:bodyPr/>
                    <a:lstStyle/>
                    <a:p>
                      <a:pPr algn="ctr" rtl="1"/>
                      <a:r>
                        <a:rPr lang="en-US" sz="1800" i="1" kern="1200" dirty="0" smtClean="0">
                          <a:solidFill>
                            <a:schemeClr val="dk1"/>
                          </a:solidFill>
                          <a:latin typeface="+mn-lt"/>
                          <a:ea typeface="+mn-ea"/>
                          <a:cs typeface="+mn-cs"/>
                        </a:rPr>
                        <a:t>3 – </a:t>
                      </a:r>
                      <a:r>
                        <a:rPr lang="en-US" sz="1800" i="1" kern="1200" dirty="0" err="1" smtClean="0">
                          <a:solidFill>
                            <a:schemeClr val="dk1"/>
                          </a:solidFill>
                          <a:latin typeface="+mn-lt"/>
                          <a:ea typeface="+mn-ea"/>
                          <a:cs typeface="+mn-cs"/>
                        </a:rPr>
                        <a:t>Neutrophiles</a:t>
                      </a:r>
                      <a:endParaRPr lang="ar-IQ" dirty="0"/>
                    </a:p>
                  </a:txBody>
                  <a:tcPr>
                    <a:solidFill>
                      <a:srgbClr val="FFCCFF">
                        <a:alpha val="72157"/>
                      </a:srgbClr>
                    </a:solidFill>
                  </a:tcPr>
                </a:tc>
                <a:tc>
                  <a:txBody>
                    <a:bodyPr/>
                    <a:lstStyle/>
                    <a:p>
                      <a:pPr algn="ctr" rtl="1"/>
                      <a:r>
                        <a:rPr lang="en-US" sz="1800" i="1" kern="1200" dirty="0" smtClean="0">
                          <a:solidFill>
                            <a:schemeClr val="dk1"/>
                          </a:solidFill>
                          <a:latin typeface="+mn-lt"/>
                          <a:ea typeface="+mn-ea"/>
                          <a:cs typeface="+mn-cs"/>
                        </a:rPr>
                        <a:t>3 – </a:t>
                      </a:r>
                      <a:r>
                        <a:rPr lang="en-US" sz="1800" i="1" kern="1200" dirty="0" err="1" smtClean="0">
                          <a:solidFill>
                            <a:schemeClr val="dk1"/>
                          </a:solidFill>
                          <a:latin typeface="+mn-lt"/>
                          <a:ea typeface="+mn-ea"/>
                          <a:cs typeface="+mn-cs"/>
                        </a:rPr>
                        <a:t>Pericytes</a:t>
                      </a:r>
                      <a:r>
                        <a:rPr lang="en-US" sz="1800" i="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txBody>
                  <a:tcPr>
                    <a:solidFill>
                      <a:srgbClr val="FFCCFF">
                        <a:alpha val="72157"/>
                      </a:srgbClr>
                    </a:solidFill>
                  </a:tcPr>
                </a:tc>
              </a:tr>
              <a:tr h="297815">
                <a:tc>
                  <a:txBody>
                    <a:bodyPr/>
                    <a:lstStyle/>
                    <a:p>
                      <a:pPr algn="ctr" rtl="1"/>
                      <a:r>
                        <a:rPr lang="en-US" sz="1800" i="1" kern="1200" dirty="0" smtClean="0">
                          <a:solidFill>
                            <a:schemeClr val="dk1"/>
                          </a:solidFill>
                          <a:latin typeface="+mn-lt"/>
                          <a:ea typeface="+mn-ea"/>
                          <a:cs typeface="+mn-cs"/>
                        </a:rPr>
                        <a:t> 4 – </a:t>
                      </a:r>
                      <a:r>
                        <a:rPr lang="en-US" sz="1800" i="1" kern="1200" dirty="0" err="1" smtClean="0">
                          <a:solidFill>
                            <a:schemeClr val="dk1"/>
                          </a:solidFill>
                          <a:latin typeface="+mn-lt"/>
                          <a:ea typeface="+mn-ea"/>
                          <a:cs typeface="+mn-cs"/>
                        </a:rPr>
                        <a:t>Eosenophils</a:t>
                      </a:r>
                      <a:r>
                        <a:rPr lang="en-US" sz="1800" i="1" kern="1200" dirty="0" smtClean="0">
                          <a:solidFill>
                            <a:schemeClr val="dk1"/>
                          </a:solidFill>
                          <a:latin typeface="+mn-lt"/>
                          <a:ea typeface="+mn-ea"/>
                          <a:cs typeface="+mn-cs"/>
                        </a:rPr>
                        <a:t> .</a:t>
                      </a:r>
                      <a:endParaRPr lang="ar-IQ" dirty="0"/>
                    </a:p>
                  </a:txBody>
                  <a:tcPr>
                    <a:solidFill>
                      <a:srgbClr val="FFCCFF">
                        <a:alpha val="72157"/>
                      </a:srgb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800" i="1" kern="1200" dirty="0" smtClean="0">
                          <a:solidFill>
                            <a:schemeClr val="dk1"/>
                          </a:solidFill>
                          <a:latin typeface="+mn-lt"/>
                          <a:ea typeface="+mn-ea"/>
                          <a:cs typeface="+mn-cs"/>
                        </a:rPr>
                        <a:t>         </a:t>
                      </a:r>
                      <a:r>
                        <a:rPr lang="en-US" sz="1800" i="1" kern="1200" dirty="0" smtClean="0">
                          <a:solidFill>
                            <a:schemeClr val="dk1"/>
                          </a:solidFill>
                          <a:latin typeface="+mn-lt"/>
                          <a:ea typeface="+mn-ea"/>
                          <a:cs typeface="+mn-cs"/>
                        </a:rPr>
                        <a:t>4 – Mast cells</a:t>
                      </a:r>
                    </a:p>
                  </a:txBody>
                  <a:tcPr>
                    <a:solidFill>
                      <a:srgbClr val="FFCCFF">
                        <a:alpha val="72157"/>
                      </a:srgbClr>
                    </a:solidFill>
                  </a:tcPr>
                </a:tc>
              </a:tr>
              <a:tr h="297815">
                <a:tc>
                  <a:txBody>
                    <a:bodyPr/>
                    <a:lstStyle/>
                    <a:p>
                      <a:pPr algn="ctr" rtl="1"/>
                      <a:r>
                        <a:rPr lang="en-US" sz="1800" i="1" kern="1200" dirty="0" smtClean="0">
                          <a:solidFill>
                            <a:schemeClr val="dk1"/>
                          </a:solidFill>
                          <a:latin typeface="+mn-lt"/>
                          <a:ea typeface="+mn-ea"/>
                          <a:cs typeface="+mn-cs"/>
                        </a:rPr>
                        <a:t> 5 – Basophiles .</a:t>
                      </a:r>
                      <a:endParaRPr lang="ar-IQ" dirty="0"/>
                    </a:p>
                  </a:txBody>
                  <a:tcPr>
                    <a:solidFill>
                      <a:srgbClr val="FFCCFF">
                        <a:alpha val="72157"/>
                      </a:srgbClr>
                    </a:solidFill>
                  </a:tcPr>
                </a:tc>
                <a:tc>
                  <a:txBody>
                    <a:bodyPr/>
                    <a:lstStyle/>
                    <a:p>
                      <a:pPr algn="ctr" rtl="1"/>
                      <a:r>
                        <a:rPr lang="en-US" sz="1800" i="1" kern="1200" dirty="0" smtClean="0">
                          <a:solidFill>
                            <a:schemeClr val="dk1"/>
                          </a:solidFill>
                          <a:latin typeface="+mn-lt"/>
                          <a:ea typeface="+mn-ea"/>
                          <a:cs typeface="+mn-cs"/>
                        </a:rPr>
                        <a:t>5 – Macrophage .</a:t>
                      </a:r>
                      <a:endParaRPr lang="ar-IQ" dirty="0"/>
                    </a:p>
                  </a:txBody>
                  <a:tcPr>
                    <a:solidFill>
                      <a:srgbClr val="FFCCFF">
                        <a:alpha val="72157"/>
                      </a:srgbClr>
                    </a:solidFill>
                  </a:tcPr>
                </a:tc>
              </a:tr>
              <a:tr h="297815">
                <a:tc>
                  <a:txBody>
                    <a:bodyPr/>
                    <a:lstStyle/>
                    <a:p>
                      <a:pPr algn="ctr" rtl="1"/>
                      <a:r>
                        <a:rPr lang="en-US" sz="1800" i="1" kern="1200" dirty="0" smtClean="0">
                          <a:solidFill>
                            <a:schemeClr val="dk1"/>
                          </a:solidFill>
                          <a:latin typeface="+mn-lt"/>
                          <a:ea typeface="+mn-ea"/>
                          <a:cs typeface="+mn-cs"/>
                        </a:rPr>
                        <a:t> 6 – </a:t>
                      </a:r>
                      <a:r>
                        <a:rPr lang="en-US" sz="1800" i="1" kern="1200" dirty="0" err="1" smtClean="0">
                          <a:solidFill>
                            <a:schemeClr val="dk1"/>
                          </a:solidFill>
                          <a:latin typeface="+mn-lt"/>
                          <a:ea typeface="+mn-ea"/>
                          <a:cs typeface="+mn-cs"/>
                        </a:rPr>
                        <a:t>Monocytes</a:t>
                      </a:r>
                      <a:r>
                        <a:rPr lang="en-US" sz="1800" i="1" kern="1200" dirty="0" smtClean="0">
                          <a:solidFill>
                            <a:schemeClr val="dk1"/>
                          </a:solidFill>
                          <a:latin typeface="+mn-lt"/>
                          <a:ea typeface="+mn-ea"/>
                          <a:cs typeface="+mn-cs"/>
                        </a:rPr>
                        <a:t> </a:t>
                      </a:r>
                      <a:endParaRPr lang="ar-IQ" dirty="0"/>
                    </a:p>
                  </a:txBody>
                  <a:tcPr>
                    <a:solidFill>
                      <a:srgbClr val="FFCCFF">
                        <a:alpha val="72157"/>
                      </a:srgb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latin typeface="+mn-lt"/>
                          <a:ea typeface="+mn-ea"/>
                          <a:cs typeface="+mn-cs"/>
                        </a:rPr>
                        <a:t>6 – Pigmented cells</a:t>
                      </a:r>
                      <a:endParaRPr lang="en-US" sz="1800" kern="1200" dirty="0" smtClean="0">
                        <a:solidFill>
                          <a:schemeClr val="dk1"/>
                        </a:solidFill>
                        <a:latin typeface="+mn-lt"/>
                        <a:ea typeface="+mn-ea"/>
                        <a:cs typeface="+mn-cs"/>
                      </a:endParaRPr>
                    </a:p>
                  </a:txBody>
                  <a:tcPr>
                    <a:solidFill>
                      <a:srgbClr val="FFCCFF">
                        <a:alpha val="72157"/>
                      </a:srgbClr>
                    </a:solidFill>
                  </a:tcPr>
                </a:tc>
              </a:tr>
              <a:tr h="29781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latin typeface="+mn-lt"/>
                          <a:ea typeface="+mn-ea"/>
                          <a:cs typeface="+mn-cs"/>
                        </a:rPr>
                        <a:t>7 –Macrophages </a:t>
                      </a:r>
                      <a:endParaRPr lang="ar-IQ" dirty="0" smtClean="0"/>
                    </a:p>
                  </a:txBody>
                  <a:tcPr>
                    <a:solidFill>
                      <a:srgbClr val="FFCCFF">
                        <a:alpha val="72157"/>
                      </a:srgbClr>
                    </a:solidFill>
                  </a:tcPr>
                </a:tc>
                <a:tc>
                  <a:txBody>
                    <a:bodyPr/>
                    <a:lstStyle/>
                    <a:p>
                      <a:pPr algn="ctr" rtl="1"/>
                      <a:endParaRPr lang="ar-IQ" dirty="0"/>
                    </a:p>
                  </a:txBody>
                  <a:tcPr>
                    <a:solidFill>
                      <a:srgbClr val="FFCCFF">
                        <a:alpha val="72157"/>
                      </a:srgb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i="1" dirty="0" smtClean="0"/>
              <a:t>Fibroblast :</a:t>
            </a:r>
            <a:endParaRPr lang="en-US" dirty="0" smtClean="0"/>
          </a:p>
        </p:txBody>
      </p:sp>
      <p:sp>
        <p:nvSpPr>
          <p:cNvPr id="3" name="Content Placeholder 2"/>
          <p:cNvSpPr>
            <a:spLocks noGrp="1"/>
          </p:cNvSpPr>
          <p:nvPr>
            <p:ph idx="1"/>
          </p:nvPr>
        </p:nvSpPr>
        <p:spPr/>
        <p:txBody>
          <a:bodyPr/>
          <a:lstStyle/>
          <a:p>
            <a:pPr>
              <a:buNone/>
            </a:pPr>
            <a:r>
              <a:rPr lang="en-US" i="1" dirty="0" smtClean="0"/>
              <a:t> </a:t>
            </a:r>
            <a:endParaRPr lang="en-US" dirty="0" smtClean="0"/>
          </a:p>
          <a:p>
            <a:pPr algn="l" rtl="0"/>
            <a:r>
              <a:rPr lang="en-US" i="1" dirty="0" smtClean="0"/>
              <a:t>Its responsible of produce and secretion the ground substance and fibers . It is derived from undifferentiated mesenchymal cells .</a:t>
            </a:r>
            <a:endParaRPr lang="en-US" dirty="0" smtClean="0"/>
          </a:p>
          <a:p>
            <a:pPr algn="l" rtl="0"/>
            <a:r>
              <a:rPr lang="en-US" i="1" dirty="0" smtClean="0"/>
              <a:t>The fibroblast is elongated oval or spindle shape have long cytoplasmic processes , with spherical nucleus .</a:t>
            </a:r>
            <a:endParaRPr lang="en-US" dirty="0" smtClean="0"/>
          </a:p>
          <a:p>
            <a:pPr algn="l" rtl="0"/>
            <a:endParaRPr lang="en-US" dirty="0" smtClean="0"/>
          </a:p>
          <a:p>
            <a:pPr algn="l" rtl="0"/>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Pericyte</a:t>
            </a:r>
            <a:r>
              <a:rPr lang="en-US" i="1" dirty="0" smtClean="0"/>
              <a:t>:</a:t>
            </a:r>
            <a:endParaRPr lang="en-US" dirty="0" smtClean="0"/>
          </a:p>
        </p:txBody>
      </p:sp>
      <p:sp>
        <p:nvSpPr>
          <p:cNvPr id="3" name="Content Placeholder 2"/>
          <p:cNvSpPr>
            <a:spLocks noGrp="1"/>
          </p:cNvSpPr>
          <p:nvPr>
            <p:ph idx="1"/>
          </p:nvPr>
        </p:nvSpPr>
        <p:spPr/>
        <p:txBody>
          <a:bodyPr/>
          <a:lstStyle/>
          <a:p>
            <a:pPr algn="l" rtl="0"/>
            <a:r>
              <a:rPr lang="en-US" i="1" dirty="0" err="1" smtClean="0"/>
              <a:t>Pericyte</a:t>
            </a:r>
            <a:r>
              <a:rPr lang="en-US" i="1" dirty="0" smtClean="0"/>
              <a:t> is smaller than fibroblast except have long processes . Its surrounded the endothelial cells of capillaries and small venules.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Adipose cells :</a:t>
            </a:r>
            <a:endParaRPr lang="en-US" dirty="0" smtClean="0"/>
          </a:p>
        </p:txBody>
      </p:sp>
      <p:sp>
        <p:nvSpPr>
          <p:cNvPr id="3" name="Content Placeholder 2"/>
          <p:cNvSpPr>
            <a:spLocks noGrp="1"/>
          </p:cNvSpPr>
          <p:nvPr>
            <p:ph idx="1"/>
          </p:nvPr>
        </p:nvSpPr>
        <p:spPr/>
        <p:txBody>
          <a:bodyPr/>
          <a:lstStyle/>
          <a:p>
            <a:pPr>
              <a:buNone/>
            </a:pPr>
            <a:r>
              <a:rPr lang="en-US" i="1" dirty="0" smtClean="0"/>
              <a:t> </a:t>
            </a:r>
            <a:endParaRPr lang="en-US" dirty="0" smtClean="0"/>
          </a:p>
          <a:p>
            <a:pPr algn="l" rtl="0"/>
            <a:r>
              <a:rPr lang="en-US" i="1" dirty="0" smtClean="0"/>
              <a:t>Are fully differentiated cells that function in the synthesis , storage and release of fat .</a:t>
            </a:r>
            <a:endParaRPr lang="en-US" dirty="0" smtClean="0"/>
          </a:p>
          <a:p>
            <a:pPr algn="l" rtl="0"/>
            <a:r>
              <a:rPr lang="en-US" i="1" dirty="0" err="1" smtClean="0"/>
              <a:t>Adipocytes</a:t>
            </a:r>
            <a:r>
              <a:rPr lang="en-US" i="1" dirty="0" smtClean="0"/>
              <a:t> are large spherical cell , when fill with the fat the nucleus and cytoplasm displaced to the peripherally thus giving these cells a ring shape .</a:t>
            </a:r>
            <a:endParaRPr lang="en-US" dirty="0" smtClean="0"/>
          </a:p>
          <a:p>
            <a:pPr algn="l" rtl="0"/>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0225" y="328613"/>
            <a:ext cx="8083550" cy="1096962"/>
          </a:xfrm>
        </p:spPr>
        <p:txBody>
          <a:bodyPr/>
          <a:lstStyle/>
          <a:p>
            <a:pPr eaLnBrk="1" hangingPunct="1"/>
            <a:r>
              <a:rPr lang="en-US" i="1" dirty="0" smtClean="0"/>
              <a:t>Mast cell </a:t>
            </a:r>
            <a:r>
              <a:rPr lang="en-US" dirty="0" smtClean="0"/>
              <a:t/>
            </a:r>
            <a:br>
              <a:rPr lang="en-US" dirty="0" smtClean="0"/>
            </a:br>
            <a:endParaRPr lang="en-US" dirty="0" smtClean="0"/>
          </a:p>
        </p:txBody>
      </p:sp>
      <p:sp>
        <p:nvSpPr>
          <p:cNvPr id="20483" name="Rectangle 3"/>
          <p:cNvSpPr>
            <a:spLocks noGrp="1" noChangeArrowheads="1"/>
          </p:cNvSpPr>
          <p:nvPr>
            <p:ph idx="1"/>
          </p:nvPr>
        </p:nvSpPr>
        <p:spPr>
          <a:xfrm>
            <a:off x="381000" y="1684338"/>
            <a:ext cx="8458200" cy="3924300"/>
          </a:xfrm>
        </p:spPr>
        <p:txBody>
          <a:bodyPr/>
          <a:lstStyle/>
          <a:p>
            <a:pPr algn="just" rtl="0"/>
            <a:r>
              <a:rPr lang="en-US" dirty="0" smtClean="0"/>
              <a:t>It’s a largest of fixed cells of connective tissue . they are avoid and possess a centrally placed , spherical nucleus . The characteristic feature of this cells is presence of numerous granules in the cytoplasm which contain heparin , histamine .</a:t>
            </a:r>
          </a:p>
          <a:p>
            <a:pPr algn="just" rtl="0"/>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1277</TotalTime>
  <Words>896</Words>
  <Application>Microsoft PowerPoint</Application>
  <PresentationFormat>On-screen Show (4:3)</PresentationFormat>
  <Paragraphs>117</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Layers</vt:lpstr>
      <vt:lpstr>Histology</vt:lpstr>
      <vt:lpstr>Connective tissue</vt:lpstr>
      <vt:lpstr>Ground substance : </vt:lpstr>
      <vt:lpstr>Fibers :</vt:lpstr>
      <vt:lpstr>Cell components of connective tissue :</vt:lpstr>
      <vt:lpstr>Fibroblast :</vt:lpstr>
      <vt:lpstr>Pericyte:</vt:lpstr>
      <vt:lpstr>Adipose cells :</vt:lpstr>
      <vt:lpstr>Mast cell  </vt:lpstr>
      <vt:lpstr>Pigmental cells :</vt:lpstr>
      <vt:lpstr>Classification of connective tissue :  </vt:lpstr>
      <vt:lpstr>Types of connective tissue </vt:lpstr>
      <vt:lpstr>2 – Mucoid connective tissue.</vt:lpstr>
      <vt:lpstr>Slide 14</vt:lpstr>
      <vt:lpstr> Connective tissue proper( adult ) :</vt:lpstr>
      <vt:lpstr>Slide 16</vt:lpstr>
      <vt:lpstr>2 – Reticular tissue :</vt:lpstr>
      <vt:lpstr>3 – Adipose tissue :</vt:lpstr>
      <vt:lpstr>Adipose tissue                       </vt:lpstr>
      <vt:lpstr>Dense connective tissue :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dc:creator>
  <cp:lastModifiedBy>Ammar</cp:lastModifiedBy>
  <cp:revision>112</cp:revision>
  <dcterms:created xsi:type="dcterms:W3CDTF">2008-10-13T19:40:29Z</dcterms:created>
  <dcterms:modified xsi:type="dcterms:W3CDTF">2014-11-17T07:34:15Z</dcterms:modified>
</cp:coreProperties>
</file>